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3"/>
  </p:notesMasterIdLst>
  <p:handoutMasterIdLst>
    <p:handoutMasterId r:id="rId74"/>
  </p:handoutMasterIdLst>
  <p:sldIdLst>
    <p:sldId id="256" r:id="rId2"/>
    <p:sldId id="260" r:id="rId3"/>
    <p:sldId id="270" r:id="rId4"/>
    <p:sldId id="267" r:id="rId5"/>
    <p:sldId id="376" r:id="rId6"/>
    <p:sldId id="265" r:id="rId7"/>
    <p:sldId id="268" r:id="rId8"/>
    <p:sldId id="271" r:id="rId9"/>
    <p:sldId id="272" r:id="rId10"/>
    <p:sldId id="342" r:id="rId11"/>
    <p:sldId id="386" r:id="rId12"/>
    <p:sldId id="378" r:id="rId13"/>
    <p:sldId id="381" r:id="rId14"/>
    <p:sldId id="383" r:id="rId15"/>
    <p:sldId id="385" r:id="rId16"/>
    <p:sldId id="380" r:id="rId17"/>
    <p:sldId id="409" r:id="rId18"/>
    <p:sldId id="410" r:id="rId19"/>
    <p:sldId id="411" r:id="rId20"/>
    <p:sldId id="431" r:id="rId21"/>
    <p:sldId id="412" r:id="rId22"/>
    <p:sldId id="413" r:id="rId23"/>
    <p:sldId id="414" r:id="rId24"/>
    <p:sldId id="416" r:id="rId25"/>
    <p:sldId id="434" r:id="rId26"/>
    <p:sldId id="418" r:id="rId27"/>
    <p:sldId id="419" r:id="rId28"/>
    <p:sldId id="420" r:id="rId29"/>
    <p:sldId id="421" r:id="rId30"/>
    <p:sldId id="257" r:id="rId31"/>
    <p:sldId id="390" r:id="rId32"/>
    <p:sldId id="344" r:id="rId33"/>
    <p:sldId id="258" r:id="rId34"/>
    <p:sldId id="273" r:id="rId35"/>
    <p:sldId id="425" r:id="rId36"/>
    <p:sldId id="389" r:id="rId37"/>
    <p:sldId id="278" r:id="rId38"/>
    <p:sldId id="345" r:id="rId39"/>
    <p:sldId id="346" r:id="rId40"/>
    <p:sldId id="435" r:id="rId41"/>
    <p:sldId id="422" r:id="rId42"/>
    <p:sldId id="437" r:id="rId43"/>
    <p:sldId id="279" r:id="rId44"/>
    <p:sldId id="347" r:id="rId45"/>
    <p:sldId id="294" r:id="rId46"/>
    <p:sldId id="280" r:id="rId47"/>
    <p:sldId id="281" r:id="rId48"/>
    <p:sldId id="438" r:id="rId49"/>
    <p:sldId id="436" r:id="rId50"/>
    <p:sldId id="282" r:id="rId51"/>
    <p:sldId id="361" r:id="rId52"/>
    <p:sldId id="355" r:id="rId53"/>
    <p:sldId id="430" r:id="rId54"/>
    <p:sldId id="356" r:id="rId55"/>
    <p:sldId id="357" r:id="rId56"/>
    <p:sldId id="364" r:id="rId57"/>
    <p:sldId id="365" r:id="rId58"/>
    <p:sldId id="433" r:id="rId59"/>
    <p:sldId id="358" r:id="rId60"/>
    <p:sldId id="424" r:id="rId61"/>
    <p:sldId id="289" r:id="rId62"/>
    <p:sldId id="423" r:id="rId63"/>
    <p:sldId id="396" r:id="rId64"/>
    <p:sldId id="341" r:id="rId65"/>
    <p:sldId id="371" r:id="rId66"/>
    <p:sldId id="374" r:id="rId67"/>
    <p:sldId id="370" r:id="rId68"/>
    <p:sldId id="367" r:id="rId69"/>
    <p:sldId id="372" r:id="rId70"/>
    <p:sldId id="368" r:id="rId71"/>
    <p:sldId id="373" r:id="rId72"/>
  </p:sldIdLst>
  <p:sldSz cx="9144000" cy="6858000" type="screen4x3"/>
  <p:notesSz cx="6858000" cy="9979025"/>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0033CC"/>
    <a:srgbClr val="FF7C80"/>
    <a:srgbClr val="800000"/>
    <a:srgbClr val="663300"/>
    <a:srgbClr val="99FF66"/>
    <a:srgbClr val="990000"/>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p:scale>
          <a:sx n="75" d="100"/>
          <a:sy n="75" d="100"/>
        </p:scale>
        <p:origin x="-2664" y="-942"/>
      </p:cViewPr>
      <p:guideLst>
        <p:guide orient="horz" pos="2160"/>
        <p:guide pos="2880"/>
      </p:guideLst>
    </p:cSldViewPr>
  </p:slideViewPr>
  <p:notesTextViewPr>
    <p:cViewPr>
      <p:scale>
        <a:sx n="1" d="1"/>
        <a:sy n="1" d="1"/>
      </p:scale>
      <p:origin x="0" y="0"/>
    </p:cViewPr>
  </p:notesTextViewPr>
  <p:sorterViewPr>
    <p:cViewPr>
      <p:scale>
        <a:sx n="66" d="100"/>
        <a:sy n="66" d="100"/>
      </p:scale>
      <p:origin x="0" y="27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_rels/data5.xml.rels><?xml version="1.0" encoding="UTF-8" standalone="yes"?>
<Relationships xmlns="http://schemas.openxmlformats.org/package/2006/relationships"><Relationship Id="rId1" Type="http://schemas.openxmlformats.org/officeDocument/2006/relationships/hyperlink" Target="https://fkg.edb.gov.hk/"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fkg.edb.gov.hk/"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6FAB58-6DBB-4083-AD37-B4436D44C777}" type="doc">
      <dgm:prSet loTypeId="urn:microsoft.com/office/officeart/2011/layout/RadialPictureList" loCatId="picture" qsTypeId="urn:microsoft.com/office/officeart/2005/8/quickstyle/3d3" qsCatId="3D" csTypeId="urn:microsoft.com/office/officeart/2005/8/colors/accent2_2" csCatId="accent2" phldr="1"/>
      <dgm:spPr/>
      <dgm:t>
        <a:bodyPr/>
        <a:lstStyle/>
        <a:p>
          <a:endParaRPr lang="zh-HK" altLang="en-US"/>
        </a:p>
      </dgm:t>
    </dgm:pt>
    <dgm:pt modelId="{C9BDBD02-C430-4724-AD76-4BBFF54B3F63}">
      <dgm:prSet phldrT="[文字]"/>
      <dgm:spPr/>
      <dgm:t>
        <a:bodyPr/>
        <a:lstStyle/>
        <a:p>
          <a:r>
            <a:rPr lang="en-US" altLang="zh-HK" dirty="0" smtClean="0"/>
            <a:t>- Para. 3 of EDBCM 32/2017 </a:t>
          </a:r>
        </a:p>
        <a:p>
          <a:r>
            <a:rPr lang="en-US" altLang="zh-HK" dirty="0" smtClean="0"/>
            <a:t>- Para. 7.1 of RSS Guide</a:t>
          </a:r>
          <a:endParaRPr lang="zh-HK" altLang="en-US" dirty="0">
            <a:latin typeface="標楷體" pitchFamily="65" charset="-120"/>
            <a:ea typeface="標楷體" pitchFamily="65" charset="-120"/>
          </a:endParaRPr>
        </a:p>
      </dgm:t>
    </dgm:pt>
    <dgm:pt modelId="{B41FE0CD-8045-4EAC-AABC-7433FB52D2AD}" type="parTrans" cxnId="{64332455-DE7A-45E7-B8FE-1AE2B7E5B059}">
      <dgm:prSet/>
      <dgm:spPr/>
      <dgm:t>
        <a:bodyPr/>
        <a:lstStyle/>
        <a:p>
          <a:endParaRPr lang="zh-HK" altLang="en-US"/>
        </a:p>
      </dgm:t>
    </dgm:pt>
    <dgm:pt modelId="{74C212CF-7445-4FB1-B86C-E782D938C804}" type="sibTrans" cxnId="{64332455-DE7A-45E7-B8FE-1AE2B7E5B059}">
      <dgm:prSet/>
      <dgm:spPr/>
      <dgm:t>
        <a:bodyPr/>
        <a:lstStyle/>
        <a:p>
          <a:endParaRPr lang="zh-HK" altLang="en-US"/>
        </a:p>
      </dgm:t>
    </dgm:pt>
    <dgm:pt modelId="{84DFF9BE-E925-4972-948E-02A6C269FE6E}">
      <dgm:prSet phldrT="[文字]" custT="1"/>
      <dgm:spPr/>
      <dgm:t>
        <a:bodyPr/>
        <a:lstStyle/>
        <a:p>
          <a:pPr algn="l"/>
          <a:r>
            <a:rPr lang="en-US" altLang="en-US" sz="2400" dirty="0" smtClean="0"/>
            <a:t>Only KGs approved to join the Scheme </a:t>
          </a:r>
          <a:endParaRPr lang="zh-HK" altLang="en-US" sz="2400" dirty="0">
            <a:latin typeface="標楷體" pitchFamily="65" charset="-120"/>
            <a:ea typeface="標楷體" pitchFamily="65" charset="-120"/>
          </a:endParaRPr>
        </a:p>
      </dgm:t>
    </dgm:pt>
    <dgm:pt modelId="{64F34690-636C-4026-9ADE-6EA68966AF33}" type="parTrans" cxnId="{6D308418-165B-4E2C-9A27-AA2B5E4A3EDD}">
      <dgm:prSet/>
      <dgm:spPr/>
      <dgm:t>
        <a:bodyPr/>
        <a:lstStyle/>
        <a:p>
          <a:endParaRPr lang="zh-HK" altLang="en-US"/>
        </a:p>
      </dgm:t>
    </dgm:pt>
    <dgm:pt modelId="{EADE0C60-6432-4766-ABD3-0401AE025FCD}" type="sibTrans" cxnId="{6D308418-165B-4E2C-9A27-AA2B5E4A3EDD}">
      <dgm:prSet/>
      <dgm:spPr/>
      <dgm:t>
        <a:bodyPr/>
        <a:lstStyle/>
        <a:p>
          <a:endParaRPr lang="zh-HK" altLang="en-US"/>
        </a:p>
      </dgm:t>
    </dgm:pt>
    <dgm:pt modelId="{953E0C00-0DE9-4581-B117-4212B002E67E}">
      <dgm:prSet phldrT="[文字]" custT="1"/>
      <dgm:spPr/>
      <dgm:t>
        <a:bodyPr/>
        <a:lstStyle/>
        <a:p>
          <a:pPr algn="l"/>
          <a:r>
            <a:rPr lang="en-US" altLang="en-US" sz="2400" dirty="0" smtClean="0"/>
            <a:t>Operating in rented premises under TAs</a:t>
          </a:r>
          <a:endParaRPr lang="zh-HK" altLang="en-US" sz="2400" dirty="0">
            <a:latin typeface="標楷體" pitchFamily="65" charset="-120"/>
            <a:ea typeface="標楷體" pitchFamily="65" charset="-120"/>
          </a:endParaRPr>
        </a:p>
      </dgm:t>
    </dgm:pt>
    <dgm:pt modelId="{1D35180F-B5F3-4A8A-8366-22D3B5317910}" type="parTrans" cxnId="{8F52C077-AF30-451A-8DF6-8D7312F2914D}">
      <dgm:prSet/>
      <dgm:spPr/>
      <dgm:t>
        <a:bodyPr/>
        <a:lstStyle/>
        <a:p>
          <a:endParaRPr lang="zh-HK" altLang="en-US"/>
        </a:p>
      </dgm:t>
    </dgm:pt>
    <dgm:pt modelId="{E549BCCB-1529-4319-BD4F-D5AB294C37B6}" type="sibTrans" cxnId="{8F52C077-AF30-451A-8DF6-8D7312F2914D}">
      <dgm:prSet/>
      <dgm:spPr/>
      <dgm:t>
        <a:bodyPr/>
        <a:lstStyle/>
        <a:p>
          <a:endParaRPr lang="zh-HK" altLang="en-US"/>
        </a:p>
      </dgm:t>
    </dgm:pt>
    <dgm:pt modelId="{A7BAAF6D-E882-4887-B748-38359CC5376C}">
      <dgm:prSet phldrT="[文字]" custT="1"/>
      <dgm:spPr/>
      <dgm:t>
        <a:bodyPr/>
        <a:lstStyle/>
        <a:p>
          <a:pPr marL="0" marR="0" indent="0" algn="l" defTabSz="914400" eaLnBrk="1" fontAlgn="auto" latinLnBrk="0" hangingPunct="1">
            <a:lnSpc>
              <a:spcPct val="100000"/>
            </a:lnSpc>
            <a:spcBef>
              <a:spcPts val="0"/>
            </a:spcBef>
            <a:spcAft>
              <a:spcPts val="0"/>
            </a:spcAft>
            <a:buClrTx/>
            <a:buSzTx/>
            <a:buFontTx/>
            <a:buNone/>
            <a:tabLst/>
            <a:defRPr/>
          </a:pPr>
          <a:r>
            <a:rPr lang="en-US" altLang="en-US" sz="2400" dirty="0" smtClean="0"/>
            <a:t>Only rental of the KG portion</a:t>
          </a:r>
          <a:endParaRPr lang="zh-HK" altLang="en-US" sz="2400" dirty="0" smtClean="0">
            <a:latin typeface="標楷體" pitchFamily="65" charset="-120"/>
            <a:ea typeface="標楷體" pitchFamily="65" charset="-120"/>
          </a:endParaRPr>
        </a:p>
        <a:p>
          <a:pPr algn="l" defTabSz="1066800">
            <a:lnSpc>
              <a:spcPct val="90000"/>
            </a:lnSpc>
            <a:spcBef>
              <a:spcPct val="0"/>
            </a:spcBef>
            <a:spcAft>
              <a:spcPct val="10000"/>
            </a:spcAft>
          </a:pPr>
          <a:r>
            <a:rPr lang="en-US" altLang="en-US" sz="2400" dirty="0" smtClean="0"/>
            <a:t>for the school premises</a:t>
          </a:r>
          <a:endParaRPr lang="zh-HK" altLang="en-US" sz="2400" dirty="0">
            <a:latin typeface="標楷體" pitchFamily="65" charset="-120"/>
            <a:ea typeface="標楷體" pitchFamily="65" charset="-120"/>
          </a:endParaRPr>
        </a:p>
      </dgm:t>
    </dgm:pt>
    <dgm:pt modelId="{3750F425-FBDC-4E41-AF76-AA116B7217D5}" type="parTrans" cxnId="{83138F90-42F8-4FB5-A91C-26D04D6323D6}">
      <dgm:prSet/>
      <dgm:spPr/>
      <dgm:t>
        <a:bodyPr/>
        <a:lstStyle/>
        <a:p>
          <a:endParaRPr lang="zh-HK" altLang="en-US"/>
        </a:p>
      </dgm:t>
    </dgm:pt>
    <dgm:pt modelId="{3A0DFE38-4FF1-418F-8BF9-0A94422DB30B}" type="sibTrans" cxnId="{83138F90-42F8-4FB5-A91C-26D04D6323D6}">
      <dgm:prSet/>
      <dgm:spPr/>
      <dgm:t>
        <a:bodyPr/>
        <a:lstStyle/>
        <a:p>
          <a:endParaRPr lang="zh-HK" altLang="en-US"/>
        </a:p>
      </dgm:t>
    </dgm:pt>
    <dgm:pt modelId="{08CDD0B8-E4B6-4AEA-BD3B-E25DA2AD1B84}" type="pres">
      <dgm:prSet presAssocID="{5D6FAB58-6DBB-4083-AD37-B4436D44C777}" presName="Name0" presStyleCnt="0">
        <dgm:presLayoutVars>
          <dgm:chMax val="1"/>
          <dgm:chPref val="1"/>
          <dgm:dir/>
          <dgm:resizeHandles/>
        </dgm:presLayoutVars>
      </dgm:prSet>
      <dgm:spPr/>
      <dgm:t>
        <a:bodyPr/>
        <a:lstStyle/>
        <a:p>
          <a:endParaRPr lang="zh-TW" altLang="en-US"/>
        </a:p>
      </dgm:t>
    </dgm:pt>
    <dgm:pt modelId="{CC49C60F-B462-4EB2-8CDA-C123CA977538}" type="pres">
      <dgm:prSet presAssocID="{C9BDBD02-C430-4724-AD76-4BBFF54B3F63}" presName="Parent" presStyleLbl="node1" presStyleIdx="0" presStyleCnt="2" custLinFactNeighborX="-31812" custLinFactNeighborY="-6479">
        <dgm:presLayoutVars>
          <dgm:chMax val="4"/>
          <dgm:chPref val="3"/>
        </dgm:presLayoutVars>
      </dgm:prSet>
      <dgm:spPr/>
      <dgm:t>
        <a:bodyPr/>
        <a:lstStyle/>
        <a:p>
          <a:endParaRPr lang="zh-HK" altLang="en-US"/>
        </a:p>
      </dgm:t>
    </dgm:pt>
    <dgm:pt modelId="{93E9BE50-A600-4720-BD44-192318FAECAC}" type="pres">
      <dgm:prSet presAssocID="{84DFF9BE-E925-4972-948E-02A6C269FE6E}" presName="Accent" presStyleLbl="node1" presStyleIdx="1" presStyleCnt="2"/>
      <dgm:spPr/>
    </dgm:pt>
    <dgm:pt modelId="{51BBC997-13A2-4C7E-928F-7EB92E3334C4}" type="pres">
      <dgm:prSet presAssocID="{84DFF9BE-E925-4972-948E-02A6C269FE6E}" presName="Image1" presStyleLbl="fgImgPlace1" presStyleIdx="0" presStyleCnt="3"/>
      <dgm:spPr/>
    </dgm:pt>
    <dgm:pt modelId="{ED39DC6E-F562-4B22-97E7-1AA06100225D}" type="pres">
      <dgm:prSet presAssocID="{84DFF9BE-E925-4972-948E-02A6C269FE6E}" presName="Child1" presStyleLbl="revTx" presStyleIdx="0" presStyleCnt="3">
        <dgm:presLayoutVars>
          <dgm:chMax val="0"/>
          <dgm:chPref val="0"/>
          <dgm:bulletEnabled val="1"/>
        </dgm:presLayoutVars>
      </dgm:prSet>
      <dgm:spPr/>
      <dgm:t>
        <a:bodyPr/>
        <a:lstStyle/>
        <a:p>
          <a:endParaRPr lang="zh-HK" altLang="en-US"/>
        </a:p>
      </dgm:t>
    </dgm:pt>
    <dgm:pt modelId="{C2AB6361-4616-4F46-A6A2-F056F2432C46}" type="pres">
      <dgm:prSet presAssocID="{953E0C00-0DE9-4581-B117-4212B002E67E}" presName="Image2" presStyleCnt="0"/>
      <dgm:spPr/>
    </dgm:pt>
    <dgm:pt modelId="{4C2FE131-6E3A-4CBE-9C03-46F3252B4659}" type="pres">
      <dgm:prSet presAssocID="{953E0C00-0DE9-4581-B117-4212B002E67E}" presName="Image" presStyleLbl="fgImgPlace1" presStyleIdx="1" presStyleCnt="3"/>
      <dgm:spPr/>
    </dgm:pt>
    <dgm:pt modelId="{862FDC8B-ABDB-4362-B62C-E8E2304F3342}" type="pres">
      <dgm:prSet presAssocID="{953E0C00-0DE9-4581-B117-4212B002E67E}" presName="Child2" presStyleLbl="revTx" presStyleIdx="1" presStyleCnt="3" custLinFactNeighborY="4686">
        <dgm:presLayoutVars>
          <dgm:chMax val="0"/>
          <dgm:chPref val="0"/>
          <dgm:bulletEnabled val="1"/>
        </dgm:presLayoutVars>
      </dgm:prSet>
      <dgm:spPr/>
      <dgm:t>
        <a:bodyPr/>
        <a:lstStyle/>
        <a:p>
          <a:endParaRPr lang="zh-HK" altLang="en-US"/>
        </a:p>
      </dgm:t>
    </dgm:pt>
    <dgm:pt modelId="{9B12D02F-EB1D-4B24-B3F7-634FE9F1430F}" type="pres">
      <dgm:prSet presAssocID="{A7BAAF6D-E882-4887-B748-38359CC5376C}" presName="Image3" presStyleCnt="0"/>
      <dgm:spPr/>
    </dgm:pt>
    <dgm:pt modelId="{E74D1ED6-5610-4A29-8F81-9FEAF4EF8C54}" type="pres">
      <dgm:prSet presAssocID="{A7BAAF6D-E882-4887-B748-38359CC5376C}" presName="Image" presStyleLbl="fgImgPlace1" presStyleIdx="2" presStyleCnt="3"/>
      <dgm:spPr/>
    </dgm:pt>
    <dgm:pt modelId="{ACCFA5E5-7530-43FC-9026-C81341A83598}" type="pres">
      <dgm:prSet presAssocID="{A7BAAF6D-E882-4887-B748-38359CC5376C}" presName="Child3" presStyleLbl="revTx" presStyleIdx="2" presStyleCnt="3" custScaleX="129507" custLinFactNeighborX="13733" custLinFactNeighborY="11123">
        <dgm:presLayoutVars>
          <dgm:chMax val="0"/>
          <dgm:chPref val="0"/>
          <dgm:bulletEnabled val="1"/>
        </dgm:presLayoutVars>
      </dgm:prSet>
      <dgm:spPr/>
      <dgm:t>
        <a:bodyPr/>
        <a:lstStyle/>
        <a:p>
          <a:endParaRPr lang="zh-HK" altLang="en-US"/>
        </a:p>
      </dgm:t>
    </dgm:pt>
  </dgm:ptLst>
  <dgm:cxnLst>
    <dgm:cxn modelId="{83138F90-42F8-4FB5-A91C-26D04D6323D6}" srcId="{C9BDBD02-C430-4724-AD76-4BBFF54B3F63}" destId="{A7BAAF6D-E882-4887-B748-38359CC5376C}" srcOrd="2" destOrd="0" parTransId="{3750F425-FBDC-4E41-AF76-AA116B7217D5}" sibTransId="{3A0DFE38-4FF1-418F-8BF9-0A94422DB30B}"/>
    <dgm:cxn modelId="{4A31D38A-C677-4FBB-8D20-5535B1639861}" type="presOf" srcId="{C9BDBD02-C430-4724-AD76-4BBFF54B3F63}" destId="{CC49C60F-B462-4EB2-8CDA-C123CA977538}" srcOrd="0" destOrd="0" presId="urn:microsoft.com/office/officeart/2011/layout/RadialPictureList"/>
    <dgm:cxn modelId="{64332455-DE7A-45E7-B8FE-1AE2B7E5B059}" srcId="{5D6FAB58-6DBB-4083-AD37-B4436D44C777}" destId="{C9BDBD02-C430-4724-AD76-4BBFF54B3F63}" srcOrd="0" destOrd="0" parTransId="{B41FE0CD-8045-4EAC-AABC-7433FB52D2AD}" sibTransId="{74C212CF-7445-4FB1-B86C-E782D938C804}"/>
    <dgm:cxn modelId="{91147AB7-573A-4E04-AAC0-17F6E40794B3}" type="presOf" srcId="{5D6FAB58-6DBB-4083-AD37-B4436D44C777}" destId="{08CDD0B8-E4B6-4AEA-BD3B-E25DA2AD1B84}" srcOrd="0" destOrd="0" presId="urn:microsoft.com/office/officeart/2011/layout/RadialPictureList"/>
    <dgm:cxn modelId="{0EBFEF3F-B7A7-4F68-BDEE-FDCA6BF56DFC}" type="presOf" srcId="{953E0C00-0DE9-4581-B117-4212B002E67E}" destId="{862FDC8B-ABDB-4362-B62C-E8E2304F3342}" srcOrd="0" destOrd="0" presId="urn:microsoft.com/office/officeart/2011/layout/RadialPictureList"/>
    <dgm:cxn modelId="{A4FD9B9F-C867-4EDA-84DD-5ED175F87B67}" type="presOf" srcId="{A7BAAF6D-E882-4887-B748-38359CC5376C}" destId="{ACCFA5E5-7530-43FC-9026-C81341A83598}" srcOrd="0" destOrd="0" presId="urn:microsoft.com/office/officeart/2011/layout/RadialPictureList"/>
    <dgm:cxn modelId="{6D308418-165B-4E2C-9A27-AA2B5E4A3EDD}" srcId="{C9BDBD02-C430-4724-AD76-4BBFF54B3F63}" destId="{84DFF9BE-E925-4972-948E-02A6C269FE6E}" srcOrd="0" destOrd="0" parTransId="{64F34690-636C-4026-9ADE-6EA68966AF33}" sibTransId="{EADE0C60-6432-4766-ABD3-0401AE025FCD}"/>
    <dgm:cxn modelId="{427AAD1E-B91B-4855-BB5A-845FB23BCA43}" type="presOf" srcId="{84DFF9BE-E925-4972-948E-02A6C269FE6E}" destId="{ED39DC6E-F562-4B22-97E7-1AA06100225D}" srcOrd="0" destOrd="0" presId="urn:microsoft.com/office/officeart/2011/layout/RadialPictureList"/>
    <dgm:cxn modelId="{8F52C077-AF30-451A-8DF6-8D7312F2914D}" srcId="{C9BDBD02-C430-4724-AD76-4BBFF54B3F63}" destId="{953E0C00-0DE9-4581-B117-4212B002E67E}" srcOrd="1" destOrd="0" parTransId="{1D35180F-B5F3-4A8A-8366-22D3B5317910}" sibTransId="{E549BCCB-1529-4319-BD4F-D5AB294C37B6}"/>
    <dgm:cxn modelId="{344BBCEA-96E3-4785-A926-EF50315D6C1A}" type="presParOf" srcId="{08CDD0B8-E4B6-4AEA-BD3B-E25DA2AD1B84}" destId="{CC49C60F-B462-4EB2-8CDA-C123CA977538}" srcOrd="0" destOrd="0" presId="urn:microsoft.com/office/officeart/2011/layout/RadialPictureList"/>
    <dgm:cxn modelId="{F6D32FFE-889A-4984-A9E9-1A40CDDD68E2}" type="presParOf" srcId="{08CDD0B8-E4B6-4AEA-BD3B-E25DA2AD1B84}" destId="{93E9BE50-A600-4720-BD44-192318FAECAC}" srcOrd="1" destOrd="0" presId="urn:microsoft.com/office/officeart/2011/layout/RadialPictureList"/>
    <dgm:cxn modelId="{0AB87198-844A-401D-8D4A-E3846DC6D19F}" type="presParOf" srcId="{08CDD0B8-E4B6-4AEA-BD3B-E25DA2AD1B84}" destId="{51BBC997-13A2-4C7E-928F-7EB92E3334C4}" srcOrd="2" destOrd="0" presId="urn:microsoft.com/office/officeart/2011/layout/RadialPictureList"/>
    <dgm:cxn modelId="{903558CD-E30C-4BBB-A740-0E33A50459A6}" type="presParOf" srcId="{08CDD0B8-E4B6-4AEA-BD3B-E25DA2AD1B84}" destId="{ED39DC6E-F562-4B22-97E7-1AA06100225D}" srcOrd="3" destOrd="0" presId="urn:microsoft.com/office/officeart/2011/layout/RadialPictureList"/>
    <dgm:cxn modelId="{8A06A3C7-0768-4834-9A76-F55C922F4252}" type="presParOf" srcId="{08CDD0B8-E4B6-4AEA-BD3B-E25DA2AD1B84}" destId="{C2AB6361-4616-4F46-A6A2-F056F2432C46}" srcOrd="4" destOrd="0" presId="urn:microsoft.com/office/officeart/2011/layout/RadialPictureList"/>
    <dgm:cxn modelId="{33F35437-6170-43A8-BD83-800666F82295}" type="presParOf" srcId="{C2AB6361-4616-4F46-A6A2-F056F2432C46}" destId="{4C2FE131-6E3A-4CBE-9C03-46F3252B4659}" srcOrd="0" destOrd="0" presId="urn:microsoft.com/office/officeart/2011/layout/RadialPictureList"/>
    <dgm:cxn modelId="{32CC1787-94E2-42FB-9E53-8AC1624F7F99}" type="presParOf" srcId="{08CDD0B8-E4B6-4AEA-BD3B-E25DA2AD1B84}" destId="{862FDC8B-ABDB-4362-B62C-E8E2304F3342}" srcOrd="5" destOrd="0" presId="urn:microsoft.com/office/officeart/2011/layout/RadialPictureList"/>
    <dgm:cxn modelId="{0D4440D3-7E67-4B0C-A763-C6C39F02C115}" type="presParOf" srcId="{08CDD0B8-E4B6-4AEA-BD3B-E25DA2AD1B84}" destId="{9B12D02F-EB1D-4B24-B3F7-634FE9F1430F}" srcOrd="6" destOrd="0" presId="urn:microsoft.com/office/officeart/2011/layout/RadialPictureList"/>
    <dgm:cxn modelId="{125EEB96-CEC0-4E2C-B1FC-1CDBE8A14A16}" type="presParOf" srcId="{9B12D02F-EB1D-4B24-B3F7-634FE9F1430F}" destId="{E74D1ED6-5610-4A29-8F81-9FEAF4EF8C54}" srcOrd="0" destOrd="0" presId="urn:microsoft.com/office/officeart/2011/layout/RadialPictureList"/>
    <dgm:cxn modelId="{7CA6CA3A-2BAA-4F81-8B58-4A37935CA1CE}" type="presParOf" srcId="{08CDD0B8-E4B6-4AEA-BD3B-E25DA2AD1B84}" destId="{ACCFA5E5-7530-43FC-9026-C81341A83598}" srcOrd="7" destOrd="0" presId="urn:microsoft.com/office/officeart/2011/layout/Radial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C6ABC6-2C91-4E2C-B6D8-5A4F0124E192}" type="doc">
      <dgm:prSet loTypeId="urn:microsoft.com/office/officeart/2005/8/layout/arrow1" loCatId="process" qsTypeId="urn:microsoft.com/office/officeart/2005/8/quickstyle/3d3" qsCatId="3D" csTypeId="urn:microsoft.com/office/officeart/2005/8/colors/accent2_3" csCatId="accent2" phldr="1"/>
      <dgm:spPr/>
      <dgm:t>
        <a:bodyPr/>
        <a:lstStyle/>
        <a:p>
          <a:endParaRPr lang="zh-HK" altLang="en-US"/>
        </a:p>
      </dgm:t>
    </dgm:pt>
    <dgm:pt modelId="{64C15E50-2362-4CE6-8D70-A4AD0C098287}">
      <dgm:prSet phldrT="[文字]"/>
      <dgm:spPr/>
      <dgm:t>
        <a:bodyPr/>
        <a:lstStyle/>
        <a:p>
          <a:r>
            <a:rPr lang="en-US" altLang="zh-HK" dirty="0" smtClean="0"/>
            <a:t>Rental Subsidy</a:t>
          </a:r>
          <a:endParaRPr lang="zh-HK" altLang="en-US" dirty="0"/>
        </a:p>
      </dgm:t>
    </dgm:pt>
    <dgm:pt modelId="{BC3AF1A3-95D5-43EB-A68A-B3A60F7F2E20}" type="parTrans" cxnId="{3DBECFE3-5CD3-4A0B-86CE-5B31178BAB95}">
      <dgm:prSet/>
      <dgm:spPr/>
      <dgm:t>
        <a:bodyPr/>
        <a:lstStyle/>
        <a:p>
          <a:endParaRPr lang="zh-HK" altLang="en-US"/>
        </a:p>
      </dgm:t>
    </dgm:pt>
    <dgm:pt modelId="{4FDFF2AA-7A87-441B-AB6C-048D7066855D}" type="sibTrans" cxnId="{3DBECFE3-5CD3-4A0B-86CE-5B31178BAB95}">
      <dgm:prSet/>
      <dgm:spPr/>
      <dgm:t>
        <a:bodyPr/>
        <a:lstStyle/>
        <a:p>
          <a:endParaRPr lang="zh-HK" altLang="en-US"/>
        </a:p>
      </dgm:t>
    </dgm:pt>
    <dgm:pt modelId="{434440EE-D272-420B-85C4-0C26D78C15C5}">
      <dgm:prSet phldrT="[文字]"/>
      <dgm:spPr/>
      <dgm:t>
        <a:bodyPr/>
        <a:lstStyle/>
        <a:p>
          <a:r>
            <a:rPr lang="en-US" altLang="zh-HK" dirty="0" smtClean="0"/>
            <a:t>Premises Maintenance Grant</a:t>
          </a:r>
          <a:endParaRPr lang="zh-HK" altLang="en-US" dirty="0"/>
        </a:p>
      </dgm:t>
    </dgm:pt>
    <dgm:pt modelId="{A48B2FAA-CEFF-4816-9BA0-73038B1D24B2}" type="parTrans" cxnId="{87032F10-7872-4023-9933-5C98F0BD4FD8}">
      <dgm:prSet/>
      <dgm:spPr/>
      <dgm:t>
        <a:bodyPr/>
        <a:lstStyle/>
        <a:p>
          <a:endParaRPr lang="zh-HK" altLang="en-US"/>
        </a:p>
      </dgm:t>
    </dgm:pt>
    <dgm:pt modelId="{95614B92-2744-4659-A411-4D6F06DB1578}" type="sibTrans" cxnId="{87032F10-7872-4023-9933-5C98F0BD4FD8}">
      <dgm:prSet/>
      <dgm:spPr/>
      <dgm:t>
        <a:bodyPr/>
        <a:lstStyle/>
        <a:p>
          <a:endParaRPr lang="zh-HK" altLang="en-US"/>
        </a:p>
      </dgm:t>
    </dgm:pt>
    <dgm:pt modelId="{198F60FD-4242-46C0-9CEA-84021FFBDD5B}" type="pres">
      <dgm:prSet presAssocID="{BBC6ABC6-2C91-4E2C-B6D8-5A4F0124E192}" presName="cycle" presStyleCnt="0">
        <dgm:presLayoutVars>
          <dgm:dir/>
          <dgm:resizeHandles val="exact"/>
        </dgm:presLayoutVars>
      </dgm:prSet>
      <dgm:spPr/>
      <dgm:t>
        <a:bodyPr/>
        <a:lstStyle/>
        <a:p>
          <a:endParaRPr lang="zh-TW" altLang="en-US"/>
        </a:p>
      </dgm:t>
    </dgm:pt>
    <dgm:pt modelId="{793A1DA6-07BB-42BF-B28C-EDC1ADC91267}" type="pres">
      <dgm:prSet presAssocID="{64C15E50-2362-4CE6-8D70-A4AD0C098287}" presName="arrow" presStyleLbl="node1" presStyleIdx="0" presStyleCnt="2">
        <dgm:presLayoutVars>
          <dgm:bulletEnabled val="1"/>
        </dgm:presLayoutVars>
      </dgm:prSet>
      <dgm:spPr/>
      <dgm:t>
        <a:bodyPr/>
        <a:lstStyle/>
        <a:p>
          <a:endParaRPr lang="zh-HK" altLang="en-US"/>
        </a:p>
      </dgm:t>
    </dgm:pt>
    <dgm:pt modelId="{6AE4FCEC-A897-450D-AC0F-61AA4003752F}" type="pres">
      <dgm:prSet presAssocID="{434440EE-D272-420B-85C4-0C26D78C15C5}" presName="arrow" presStyleLbl="node1" presStyleIdx="1" presStyleCnt="2">
        <dgm:presLayoutVars>
          <dgm:bulletEnabled val="1"/>
        </dgm:presLayoutVars>
      </dgm:prSet>
      <dgm:spPr/>
      <dgm:t>
        <a:bodyPr/>
        <a:lstStyle/>
        <a:p>
          <a:endParaRPr lang="zh-HK" altLang="en-US"/>
        </a:p>
      </dgm:t>
    </dgm:pt>
  </dgm:ptLst>
  <dgm:cxnLst>
    <dgm:cxn modelId="{87032F10-7872-4023-9933-5C98F0BD4FD8}" srcId="{BBC6ABC6-2C91-4E2C-B6D8-5A4F0124E192}" destId="{434440EE-D272-420B-85C4-0C26D78C15C5}" srcOrd="1" destOrd="0" parTransId="{A48B2FAA-CEFF-4816-9BA0-73038B1D24B2}" sibTransId="{95614B92-2744-4659-A411-4D6F06DB1578}"/>
    <dgm:cxn modelId="{DEFF75BD-9FFD-4FF6-BE55-C105438DE513}" type="presOf" srcId="{64C15E50-2362-4CE6-8D70-A4AD0C098287}" destId="{793A1DA6-07BB-42BF-B28C-EDC1ADC91267}" srcOrd="0" destOrd="0" presId="urn:microsoft.com/office/officeart/2005/8/layout/arrow1"/>
    <dgm:cxn modelId="{2B4AF81F-EE5E-4AF0-8795-11CA7D49AEFF}" type="presOf" srcId="{BBC6ABC6-2C91-4E2C-B6D8-5A4F0124E192}" destId="{198F60FD-4242-46C0-9CEA-84021FFBDD5B}" srcOrd="0" destOrd="0" presId="urn:microsoft.com/office/officeart/2005/8/layout/arrow1"/>
    <dgm:cxn modelId="{355C6FCD-0C90-49F3-9023-BD245DE25B70}" type="presOf" srcId="{434440EE-D272-420B-85C4-0C26D78C15C5}" destId="{6AE4FCEC-A897-450D-AC0F-61AA4003752F}" srcOrd="0" destOrd="0" presId="urn:microsoft.com/office/officeart/2005/8/layout/arrow1"/>
    <dgm:cxn modelId="{3DBECFE3-5CD3-4A0B-86CE-5B31178BAB95}" srcId="{BBC6ABC6-2C91-4E2C-B6D8-5A4F0124E192}" destId="{64C15E50-2362-4CE6-8D70-A4AD0C098287}" srcOrd="0" destOrd="0" parTransId="{BC3AF1A3-95D5-43EB-A68A-B3A60F7F2E20}" sibTransId="{4FDFF2AA-7A87-441B-AB6C-048D7066855D}"/>
    <dgm:cxn modelId="{2FB7ABE2-7C43-4F69-95C9-82F0219FCCC8}" type="presParOf" srcId="{198F60FD-4242-46C0-9CEA-84021FFBDD5B}" destId="{793A1DA6-07BB-42BF-B28C-EDC1ADC91267}" srcOrd="0" destOrd="0" presId="urn:microsoft.com/office/officeart/2005/8/layout/arrow1"/>
    <dgm:cxn modelId="{0DA0144D-FE5D-4F0E-ACE9-4508DF433164}" type="presParOf" srcId="{198F60FD-4242-46C0-9CEA-84021FFBDD5B}" destId="{6AE4FCEC-A897-450D-AC0F-61AA4003752F}"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CCAF91DB-BD1D-4782-8087-B5CA705E0007}" type="doc">
      <dgm:prSet loTypeId="urn:microsoft.com/office/officeart/2005/8/layout/funnel1" loCatId="process" qsTypeId="urn:microsoft.com/office/officeart/2005/8/quickstyle/3d3" qsCatId="3D" csTypeId="urn:microsoft.com/office/officeart/2005/8/colors/colorful4" csCatId="colorful" phldr="1"/>
      <dgm:spPr/>
      <dgm:t>
        <a:bodyPr/>
        <a:lstStyle/>
        <a:p>
          <a:endParaRPr lang="zh-HK" altLang="en-US"/>
        </a:p>
      </dgm:t>
    </dgm:pt>
    <dgm:pt modelId="{CEED8ADB-18D3-4BB3-B514-B3CEF3DFA2A1}">
      <dgm:prSet phldrT="[文字]" custT="1"/>
      <dgm:spPr>
        <a:solidFill>
          <a:srgbClr val="FFFF99"/>
        </a:solidFill>
      </dgm:spPr>
      <dgm:t>
        <a:bodyPr/>
        <a:lstStyle/>
        <a:p>
          <a:r>
            <a:rPr lang="en-US" altLang="en-US" sz="1600" dirty="0" smtClean="0">
              <a:solidFill>
                <a:schemeClr val="tx1"/>
              </a:solidFill>
            </a:rPr>
            <a:t>Nominated Estate KGs</a:t>
          </a:r>
          <a:endParaRPr lang="zh-HK" altLang="en-US" sz="1600" dirty="0">
            <a:solidFill>
              <a:schemeClr val="tx1"/>
            </a:solidFill>
            <a:latin typeface="標楷體" pitchFamily="65" charset="-120"/>
            <a:ea typeface="標楷體" pitchFamily="65" charset="-120"/>
          </a:endParaRPr>
        </a:p>
      </dgm:t>
    </dgm:pt>
    <dgm:pt modelId="{63000270-EE8A-4C86-999B-4D3830185370}" type="parTrans" cxnId="{DB3C302B-8BBB-4236-A325-1B53A9E47EF6}">
      <dgm:prSet/>
      <dgm:spPr/>
      <dgm:t>
        <a:bodyPr/>
        <a:lstStyle/>
        <a:p>
          <a:endParaRPr lang="zh-HK" altLang="en-US"/>
        </a:p>
      </dgm:t>
    </dgm:pt>
    <dgm:pt modelId="{A8F54724-4116-4983-A492-DD73BC17A141}" type="sibTrans" cxnId="{DB3C302B-8BBB-4236-A325-1B53A9E47EF6}">
      <dgm:prSet/>
      <dgm:spPr/>
      <dgm:t>
        <a:bodyPr/>
        <a:lstStyle/>
        <a:p>
          <a:endParaRPr lang="zh-HK" altLang="en-US"/>
        </a:p>
      </dgm:t>
    </dgm:pt>
    <dgm:pt modelId="{72560D61-990B-4B79-A653-FB07771E1B49}">
      <dgm:prSet phldrT="[文字]" custT="1"/>
      <dgm:spPr/>
      <dgm:t>
        <a:bodyPr/>
        <a:lstStyle/>
        <a:p>
          <a:r>
            <a:rPr lang="en-US" altLang="en-US" sz="1800" dirty="0" smtClean="0">
              <a:solidFill>
                <a:schemeClr val="tx1"/>
              </a:solidFill>
            </a:rPr>
            <a:t>Other KGs under-Grace-Period</a:t>
          </a:r>
          <a:endParaRPr lang="zh-HK" altLang="en-US" sz="1800" dirty="0">
            <a:solidFill>
              <a:schemeClr val="tx1"/>
            </a:solidFill>
            <a:latin typeface="標楷體" pitchFamily="65" charset="-120"/>
            <a:ea typeface="標楷體" pitchFamily="65" charset="-120"/>
          </a:endParaRPr>
        </a:p>
      </dgm:t>
    </dgm:pt>
    <dgm:pt modelId="{AAD3F154-81C3-4E3B-929B-96323CB0E711}" type="parTrans" cxnId="{8FD3F06D-30EE-4385-BA12-8A4C855D498D}">
      <dgm:prSet/>
      <dgm:spPr/>
      <dgm:t>
        <a:bodyPr/>
        <a:lstStyle/>
        <a:p>
          <a:endParaRPr lang="zh-HK" altLang="en-US"/>
        </a:p>
      </dgm:t>
    </dgm:pt>
    <dgm:pt modelId="{01EE944E-49B2-45B2-B6EA-FA3B0BCCF12D}" type="sibTrans" cxnId="{8FD3F06D-30EE-4385-BA12-8A4C855D498D}">
      <dgm:prSet/>
      <dgm:spPr/>
      <dgm:t>
        <a:bodyPr/>
        <a:lstStyle/>
        <a:p>
          <a:endParaRPr lang="zh-HK" altLang="en-US"/>
        </a:p>
      </dgm:t>
    </dgm:pt>
    <dgm:pt modelId="{54209421-CD19-43CE-B37C-D06E15C250CE}">
      <dgm:prSet phldrT="[文字]" custT="1"/>
      <dgm:spPr>
        <a:solidFill>
          <a:srgbClr val="0000FF"/>
        </a:solidFill>
      </dgm:spPr>
      <dgm:t>
        <a:bodyPr/>
        <a:lstStyle/>
        <a:p>
          <a:r>
            <a:rPr lang="en-US" altLang="en-US" sz="1600" dirty="0" smtClean="0">
              <a:solidFill>
                <a:schemeClr val="bg1"/>
              </a:solidFill>
            </a:rPr>
            <a:t>Other KGs</a:t>
          </a:r>
          <a:endParaRPr lang="zh-HK" altLang="en-US" sz="1600" dirty="0">
            <a:solidFill>
              <a:schemeClr val="bg1"/>
            </a:solidFill>
          </a:endParaRPr>
        </a:p>
      </dgm:t>
    </dgm:pt>
    <dgm:pt modelId="{291972E3-E597-4C6C-AA3B-577ED2AD824D}" type="sibTrans" cxnId="{D50AA439-E1C6-458F-9B56-E0DEF8EE2AC9}">
      <dgm:prSet/>
      <dgm:spPr/>
      <dgm:t>
        <a:bodyPr/>
        <a:lstStyle/>
        <a:p>
          <a:endParaRPr lang="zh-HK" altLang="en-US"/>
        </a:p>
      </dgm:t>
    </dgm:pt>
    <dgm:pt modelId="{82B7340C-2D1B-4E15-BA1B-A982D19E012D}" type="parTrans" cxnId="{D50AA439-E1C6-458F-9B56-E0DEF8EE2AC9}">
      <dgm:prSet/>
      <dgm:spPr/>
      <dgm:t>
        <a:bodyPr/>
        <a:lstStyle/>
        <a:p>
          <a:endParaRPr lang="zh-HK" altLang="en-US"/>
        </a:p>
      </dgm:t>
    </dgm:pt>
    <dgm:pt modelId="{537ACEDA-12A4-497C-A322-AF1683D4FA36}">
      <dgm:prSet phldrT="[文字]"/>
      <dgm:spPr/>
      <dgm:t>
        <a:bodyPr/>
        <a:lstStyle/>
        <a:p>
          <a:r>
            <a:rPr lang="en-US" altLang="en-US" dirty="0" smtClean="0"/>
            <a:t>Different Amount of Rental Subsidy</a:t>
          </a:r>
          <a:endParaRPr lang="zh-HK" altLang="en-US" dirty="0">
            <a:latin typeface="標楷體" pitchFamily="65" charset="-120"/>
            <a:ea typeface="標楷體" pitchFamily="65" charset="-120"/>
          </a:endParaRPr>
        </a:p>
      </dgm:t>
    </dgm:pt>
    <dgm:pt modelId="{647BD587-763D-4535-BC4F-3EDBD52C49F2}" type="sibTrans" cxnId="{D9E0B763-8883-4236-A578-24C755D5F242}">
      <dgm:prSet/>
      <dgm:spPr/>
      <dgm:t>
        <a:bodyPr/>
        <a:lstStyle/>
        <a:p>
          <a:endParaRPr lang="zh-HK" altLang="en-US"/>
        </a:p>
      </dgm:t>
    </dgm:pt>
    <dgm:pt modelId="{C3412EC1-4A30-4117-9819-A6136D995B38}" type="parTrans" cxnId="{D9E0B763-8883-4236-A578-24C755D5F242}">
      <dgm:prSet/>
      <dgm:spPr/>
      <dgm:t>
        <a:bodyPr/>
        <a:lstStyle/>
        <a:p>
          <a:endParaRPr lang="zh-HK" altLang="en-US"/>
        </a:p>
      </dgm:t>
    </dgm:pt>
    <dgm:pt modelId="{FB38378F-6253-4EFF-AD7F-5F8E75DA537F}" type="pres">
      <dgm:prSet presAssocID="{CCAF91DB-BD1D-4782-8087-B5CA705E0007}" presName="Name0" presStyleCnt="0">
        <dgm:presLayoutVars>
          <dgm:chMax val="4"/>
          <dgm:resizeHandles val="exact"/>
        </dgm:presLayoutVars>
      </dgm:prSet>
      <dgm:spPr/>
      <dgm:t>
        <a:bodyPr/>
        <a:lstStyle/>
        <a:p>
          <a:endParaRPr lang="zh-TW" altLang="en-US"/>
        </a:p>
      </dgm:t>
    </dgm:pt>
    <dgm:pt modelId="{4CC35255-88F1-468C-8989-F25B7B85FEA2}" type="pres">
      <dgm:prSet presAssocID="{CCAF91DB-BD1D-4782-8087-B5CA705E0007}" presName="ellipse" presStyleLbl="trBgShp" presStyleIdx="0" presStyleCnt="1"/>
      <dgm:spPr/>
    </dgm:pt>
    <dgm:pt modelId="{5E286955-ED09-4C20-B045-CEA2BEA635A9}" type="pres">
      <dgm:prSet presAssocID="{CCAF91DB-BD1D-4782-8087-B5CA705E0007}" presName="arrow1" presStyleLbl="fgShp" presStyleIdx="0" presStyleCnt="1"/>
      <dgm:spPr/>
    </dgm:pt>
    <dgm:pt modelId="{338DB4F9-D821-4CCC-A1D4-FAA2A6E18FE0}" type="pres">
      <dgm:prSet presAssocID="{CCAF91DB-BD1D-4782-8087-B5CA705E0007}" presName="rectangle" presStyleLbl="revTx" presStyleIdx="0" presStyleCnt="1" custScaleX="86707">
        <dgm:presLayoutVars>
          <dgm:bulletEnabled val="1"/>
        </dgm:presLayoutVars>
      </dgm:prSet>
      <dgm:spPr/>
      <dgm:t>
        <a:bodyPr/>
        <a:lstStyle/>
        <a:p>
          <a:endParaRPr lang="zh-HK" altLang="en-US"/>
        </a:p>
      </dgm:t>
    </dgm:pt>
    <dgm:pt modelId="{1D3D13F4-FF56-4BB4-82F9-D329C3641883}" type="pres">
      <dgm:prSet presAssocID="{72560D61-990B-4B79-A653-FB07771E1B49}" presName="item1" presStyleLbl="node1" presStyleIdx="0" presStyleCnt="3">
        <dgm:presLayoutVars>
          <dgm:bulletEnabled val="1"/>
        </dgm:presLayoutVars>
      </dgm:prSet>
      <dgm:spPr/>
      <dgm:t>
        <a:bodyPr/>
        <a:lstStyle/>
        <a:p>
          <a:endParaRPr lang="zh-HK" altLang="en-US"/>
        </a:p>
      </dgm:t>
    </dgm:pt>
    <dgm:pt modelId="{9BAC5160-87E3-44D9-A6B9-B594C2A6F8E0}" type="pres">
      <dgm:prSet presAssocID="{54209421-CD19-43CE-B37C-D06E15C250CE}" presName="item2" presStyleLbl="node1" presStyleIdx="1" presStyleCnt="3">
        <dgm:presLayoutVars>
          <dgm:bulletEnabled val="1"/>
        </dgm:presLayoutVars>
      </dgm:prSet>
      <dgm:spPr/>
      <dgm:t>
        <a:bodyPr/>
        <a:lstStyle/>
        <a:p>
          <a:endParaRPr lang="zh-HK" altLang="en-US"/>
        </a:p>
      </dgm:t>
    </dgm:pt>
    <dgm:pt modelId="{8A47C265-18ED-4491-B51A-2A3FA78645AC}" type="pres">
      <dgm:prSet presAssocID="{537ACEDA-12A4-497C-A322-AF1683D4FA36}" presName="item3" presStyleLbl="node1" presStyleIdx="2" presStyleCnt="3" custScaleX="126505" custScaleY="123428" custLinFactNeighborX="10730" custLinFactNeighborY="-5394">
        <dgm:presLayoutVars>
          <dgm:bulletEnabled val="1"/>
        </dgm:presLayoutVars>
      </dgm:prSet>
      <dgm:spPr/>
      <dgm:t>
        <a:bodyPr/>
        <a:lstStyle/>
        <a:p>
          <a:endParaRPr lang="zh-HK" altLang="en-US"/>
        </a:p>
      </dgm:t>
    </dgm:pt>
    <dgm:pt modelId="{08AE5550-DE60-43D0-A6A7-1235EF6790E8}" type="pres">
      <dgm:prSet presAssocID="{CCAF91DB-BD1D-4782-8087-B5CA705E0007}" presName="funnel" presStyleLbl="trAlignAcc1" presStyleIdx="0" presStyleCnt="1" custLinFactNeighborX="768" custLinFactNeighborY="-875"/>
      <dgm:spPr/>
    </dgm:pt>
  </dgm:ptLst>
  <dgm:cxnLst>
    <dgm:cxn modelId="{4048260C-E612-4FDA-AF91-0C408C717D3D}" type="presOf" srcId="{72560D61-990B-4B79-A653-FB07771E1B49}" destId="{9BAC5160-87E3-44D9-A6B9-B594C2A6F8E0}" srcOrd="0" destOrd="0" presId="urn:microsoft.com/office/officeart/2005/8/layout/funnel1"/>
    <dgm:cxn modelId="{D50AA439-E1C6-458F-9B56-E0DEF8EE2AC9}" srcId="{CCAF91DB-BD1D-4782-8087-B5CA705E0007}" destId="{54209421-CD19-43CE-B37C-D06E15C250CE}" srcOrd="2" destOrd="0" parTransId="{82B7340C-2D1B-4E15-BA1B-A982D19E012D}" sibTransId="{291972E3-E597-4C6C-AA3B-577ED2AD824D}"/>
    <dgm:cxn modelId="{5CCA27BE-366F-46E6-B4A4-5B4B2257C4E4}" type="presOf" srcId="{CCAF91DB-BD1D-4782-8087-B5CA705E0007}" destId="{FB38378F-6253-4EFF-AD7F-5F8E75DA537F}" srcOrd="0" destOrd="0" presId="urn:microsoft.com/office/officeart/2005/8/layout/funnel1"/>
    <dgm:cxn modelId="{6E86331A-8645-4E02-868C-D1AA67011CDE}" type="presOf" srcId="{CEED8ADB-18D3-4BB3-B514-B3CEF3DFA2A1}" destId="{8A47C265-18ED-4491-B51A-2A3FA78645AC}" srcOrd="0" destOrd="0" presId="urn:microsoft.com/office/officeart/2005/8/layout/funnel1"/>
    <dgm:cxn modelId="{D9E0B763-8883-4236-A578-24C755D5F242}" srcId="{CCAF91DB-BD1D-4782-8087-B5CA705E0007}" destId="{537ACEDA-12A4-497C-A322-AF1683D4FA36}" srcOrd="3" destOrd="0" parTransId="{C3412EC1-4A30-4117-9819-A6136D995B38}" sibTransId="{647BD587-763D-4535-BC4F-3EDBD52C49F2}"/>
    <dgm:cxn modelId="{36113092-480E-4D8B-9061-DB4A9F259D64}" type="presOf" srcId="{537ACEDA-12A4-497C-A322-AF1683D4FA36}" destId="{338DB4F9-D821-4CCC-A1D4-FAA2A6E18FE0}" srcOrd="0" destOrd="0" presId="urn:microsoft.com/office/officeart/2005/8/layout/funnel1"/>
    <dgm:cxn modelId="{0B1D1F49-4DF7-4679-BDAA-F6C9CE7434E7}" type="presOf" srcId="{54209421-CD19-43CE-B37C-D06E15C250CE}" destId="{1D3D13F4-FF56-4BB4-82F9-D329C3641883}" srcOrd="0" destOrd="0" presId="urn:microsoft.com/office/officeart/2005/8/layout/funnel1"/>
    <dgm:cxn modelId="{8FD3F06D-30EE-4385-BA12-8A4C855D498D}" srcId="{CCAF91DB-BD1D-4782-8087-B5CA705E0007}" destId="{72560D61-990B-4B79-A653-FB07771E1B49}" srcOrd="1" destOrd="0" parTransId="{AAD3F154-81C3-4E3B-929B-96323CB0E711}" sibTransId="{01EE944E-49B2-45B2-B6EA-FA3B0BCCF12D}"/>
    <dgm:cxn modelId="{DB3C302B-8BBB-4236-A325-1B53A9E47EF6}" srcId="{CCAF91DB-BD1D-4782-8087-B5CA705E0007}" destId="{CEED8ADB-18D3-4BB3-B514-B3CEF3DFA2A1}" srcOrd="0" destOrd="0" parTransId="{63000270-EE8A-4C86-999B-4D3830185370}" sibTransId="{A8F54724-4116-4983-A492-DD73BC17A141}"/>
    <dgm:cxn modelId="{A48CEF3D-82E4-49D0-B416-3F23FF6A714E}" type="presParOf" srcId="{FB38378F-6253-4EFF-AD7F-5F8E75DA537F}" destId="{4CC35255-88F1-468C-8989-F25B7B85FEA2}" srcOrd="0" destOrd="0" presId="urn:microsoft.com/office/officeart/2005/8/layout/funnel1"/>
    <dgm:cxn modelId="{57C0EDA4-F5D7-4842-B538-96CFFD4E133B}" type="presParOf" srcId="{FB38378F-6253-4EFF-AD7F-5F8E75DA537F}" destId="{5E286955-ED09-4C20-B045-CEA2BEA635A9}" srcOrd="1" destOrd="0" presId="urn:microsoft.com/office/officeart/2005/8/layout/funnel1"/>
    <dgm:cxn modelId="{86A45DC4-722E-48B3-B7CF-1E1323A5D765}" type="presParOf" srcId="{FB38378F-6253-4EFF-AD7F-5F8E75DA537F}" destId="{338DB4F9-D821-4CCC-A1D4-FAA2A6E18FE0}" srcOrd="2" destOrd="0" presId="urn:microsoft.com/office/officeart/2005/8/layout/funnel1"/>
    <dgm:cxn modelId="{2B743588-DF86-4FA0-8433-7C4A15EF9F35}" type="presParOf" srcId="{FB38378F-6253-4EFF-AD7F-5F8E75DA537F}" destId="{1D3D13F4-FF56-4BB4-82F9-D329C3641883}" srcOrd="3" destOrd="0" presId="urn:microsoft.com/office/officeart/2005/8/layout/funnel1"/>
    <dgm:cxn modelId="{C8675B5C-9765-475C-9FBF-BF6747B48CE3}" type="presParOf" srcId="{FB38378F-6253-4EFF-AD7F-5F8E75DA537F}" destId="{9BAC5160-87E3-44D9-A6B9-B594C2A6F8E0}" srcOrd="4" destOrd="0" presId="urn:microsoft.com/office/officeart/2005/8/layout/funnel1"/>
    <dgm:cxn modelId="{15A8C0F9-211A-47B5-ACD2-944E070EFE08}" type="presParOf" srcId="{FB38378F-6253-4EFF-AD7F-5F8E75DA537F}" destId="{8A47C265-18ED-4491-B51A-2A3FA78645AC}" srcOrd="5" destOrd="0" presId="urn:microsoft.com/office/officeart/2005/8/layout/funnel1"/>
    <dgm:cxn modelId="{9155ABBF-82D0-4D71-AA3F-6BCDC1570130}" type="presParOf" srcId="{FB38378F-6253-4EFF-AD7F-5F8E75DA537F}" destId="{08AE5550-DE60-43D0-A6A7-1235EF6790E8}"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2804E278-DB6A-4470-B127-AFF923116968}" type="doc">
      <dgm:prSet loTypeId="urn:microsoft.com/office/officeart/2005/8/layout/radial5" loCatId="cycle" qsTypeId="urn:microsoft.com/office/officeart/2005/8/quickstyle/3d3" qsCatId="3D" csTypeId="urn:microsoft.com/office/officeart/2005/8/colors/accent2_2" csCatId="accent2" phldr="1"/>
      <dgm:spPr/>
      <dgm:t>
        <a:bodyPr/>
        <a:lstStyle/>
        <a:p>
          <a:endParaRPr lang="zh-TW" altLang="en-US"/>
        </a:p>
      </dgm:t>
    </dgm:pt>
    <dgm:pt modelId="{29AC4D1C-F367-4930-91F5-8175F39030B3}">
      <dgm:prSet phldrT="[文字]" custT="1"/>
      <dgm:spPr>
        <a:solidFill>
          <a:srgbClr val="0000FF"/>
        </a:solidFill>
      </dgm:spPr>
      <dgm:t>
        <a:bodyPr/>
        <a:lstStyle/>
        <a:p>
          <a:r>
            <a:rPr lang="en-US" altLang="zh-TW" sz="1400" dirty="0" smtClean="0"/>
            <a:t>(4) </a:t>
          </a:r>
          <a:br>
            <a:rPr lang="en-US" altLang="zh-TW" sz="1400" dirty="0" smtClean="0"/>
          </a:br>
          <a:r>
            <a:rPr lang="en-US" altLang="zh-TW" sz="1400" dirty="0" smtClean="0"/>
            <a:t>Apportionment of rental expenditure</a:t>
          </a:r>
          <a:endParaRPr lang="zh-TW" altLang="en-US" sz="1400" b="1" dirty="0"/>
        </a:p>
      </dgm:t>
    </dgm:pt>
    <dgm:pt modelId="{AC9577D5-01B4-44B5-BE71-85FC83F5B30F}" type="parTrans" cxnId="{20743E13-0AAA-4584-B8A6-C9E41A8D1FCD}">
      <dgm:prSet/>
      <dgm:spPr/>
      <dgm:t>
        <a:bodyPr/>
        <a:lstStyle/>
        <a:p>
          <a:endParaRPr lang="zh-TW" altLang="en-US"/>
        </a:p>
      </dgm:t>
    </dgm:pt>
    <dgm:pt modelId="{31EFEBF7-765B-4CDA-9F8E-E99A1A95CA06}" type="sibTrans" cxnId="{20743E13-0AAA-4584-B8A6-C9E41A8D1FCD}">
      <dgm:prSet/>
      <dgm:spPr/>
      <dgm:t>
        <a:bodyPr/>
        <a:lstStyle/>
        <a:p>
          <a:endParaRPr lang="zh-TW" altLang="en-US"/>
        </a:p>
      </dgm:t>
    </dgm:pt>
    <dgm:pt modelId="{10E9F3E7-AACA-457D-8DE8-BF98D9F21E4B}">
      <dgm:prSet phldrT="[文字]" custT="1"/>
      <dgm:spPr/>
      <dgm:t>
        <a:bodyPr/>
        <a:lstStyle/>
        <a:p>
          <a:r>
            <a:rPr lang="en-US" altLang="en-US" sz="1400" dirty="0" smtClean="0"/>
            <a:t>Sections (KG &amp; CCC classes)</a:t>
          </a:r>
          <a:endParaRPr lang="zh-TW" altLang="en-US" sz="1400" dirty="0"/>
        </a:p>
      </dgm:t>
    </dgm:pt>
    <dgm:pt modelId="{3C9940F3-4566-45A2-B78A-4EB8AD22CDA2}" type="parTrans" cxnId="{5CB4C47C-EF4A-47C1-90B5-5EC71BBEB3AF}">
      <dgm:prSet/>
      <dgm:spPr/>
      <dgm:t>
        <a:bodyPr/>
        <a:lstStyle/>
        <a:p>
          <a:endParaRPr lang="zh-TW" altLang="en-US"/>
        </a:p>
      </dgm:t>
    </dgm:pt>
    <dgm:pt modelId="{54442E7A-1AF8-4D81-A649-E1FF7A3E6AF5}" type="sibTrans" cxnId="{5CB4C47C-EF4A-47C1-90B5-5EC71BBEB3AF}">
      <dgm:prSet/>
      <dgm:spPr/>
      <dgm:t>
        <a:bodyPr/>
        <a:lstStyle/>
        <a:p>
          <a:endParaRPr lang="zh-TW" altLang="en-US"/>
        </a:p>
      </dgm:t>
    </dgm:pt>
    <dgm:pt modelId="{F9EEFB2F-9CB2-441A-8545-3DC566D8345A}">
      <dgm:prSet phldrT="[文字]" custT="1"/>
      <dgm:spPr/>
      <dgm:t>
        <a:bodyPr/>
        <a:lstStyle/>
        <a:p>
          <a:r>
            <a:rPr lang="en-US" altLang="en-US" sz="1400" dirty="0" smtClean="0"/>
            <a:t>School portion &amp; non-school portion</a:t>
          </a:r>
          <a:endParaRPr lang="zh-HK" altLang="en-US" sz="1400" dirty="0" smtClean="0"/>
        </a:p>
      </dgm:t>
    </dgm:pt>
    <dgm:pt modelId="{DFC7A1D4-B9BF-4CAA-BD99-709CFE9FBD3B}" type="parTrans" cxnId="{3D08256A-CB7B-4391-94BF-870DD53EC4BC}">
      <dgm:prSet/>
      <dgm:spPr/>
      <dgm:t>
        <a:bodyPr/>
        <a:lstStyle/>
        <a:p>
          <a:endParaRPr lang="zh-TW" altLang="en-US"/>
        </a:p>
      </dgm:t>
    </dgm:pt>
    <dgm:pt modelId="{10BCAE55-5DA4-4B6A-B84F-D73351CDDCBC}" type="sibTrans" cxnId="{3D08256A-CB7B-4391-94BF-870DD53EC4BC}">
      <dgm:prSet/>
      <dgm:spPr/>
      <dgm:t>
        <a:bodyPr/>
        <a:lstStyle/>
        <a:p>
          <a:endParaRPr lang="zh-TW" altLang="en-US"/>
        </a:p>
      </dgm:t>
    </dgm:pt>
    <dgm:pt modelId="{590D9F72-6C9A-4AF1-90FA-7C93611662AF}">
      <dgm:prSet phldrT="[文字]" custT="1"/>
      <dgm:spPr/>
      <dgm:t>
        <a:bodyPr/>
        <a:lstStyle/>
        <a:p>
          <a:r>
            <a:rPr lang="en-US" altLang="en-US" sz="1400" dirty="0" smtClean="0"/>
            <a:t>Streams (local &amp; non-local curriculum)</a:t>
          </a:r>
          <a:endParaRPr lang="zh-TW" altLang="en-US" sz="1400" dirty="0"/>
        </a:p>
      </dgm:t>
    </dgm:pt>
    <dgm:pt modelId="{0A676737-4291-43D8-B169-3080591C8B37}" type="parTrans" cxnId="{EEB93EF4-3CA3-4151-96D8-58FC932B4E5B}">
      <dgm:prSet/>
      <dgm:spPr/>
      <dgm:t>
        <a:bodyPr/>
        <a:lstStyle/>
        <a:p>
          <a:endParaRPr lang="zh-TW" altLang="en-US"/>
        </a:p>
      </dgm:t>
    </dgm:pt>
    <dgm:pt modelId="{6B9B30BB-6CBC-47C6-AABF-3DCA2C6DAB01}" type="sibTrans" cxnId="{EEB93EF4-3CA3-4151-96D8-58FC932B4E5B}">
      <dgm:prSet/>
      <dgm:spPr/>
      <dgm:t>
        <a:bodyPr/>
        <a:lstStyle/>
        <a:p>
          <a:endParaRPr lang="zh-TW" altLang="en-US"/>
        </a:p>
      </dgm:t>
    </dgm:pt>
    <dgm:pt modelId="{F74EF30C-6D09-4379-9239-949AE9F5F10B}">
      <dgm:prSet phldrT="[文字]" custT="1"/>
      <dgm:spPr/>
      <dgm:t>
        <a:bodyPr/>
        <a:lstStyle/>
        <a:p>
          <a:r>
            <a:rPr lang="en-US" altLang="en-US" sz="1400" dirty="0" smtClean="0"/>
            <a:t>eligible and non-eligible students</a:t>
          </a:r>
          <a:endParaRPr lang="zh-TW" altLang="en-US" sz="1400" dirty="0"/>
        </a:p>
      </dgm:t>
    </dgm:pt>
    <dgm:pt modelId="{765628C1-56DF-4428-87F4-1DA043E4B0C0}" type="parTrans" cxnId="{42C7DD3D-4D48-45DD-BF9F-7B9AAB29ECFE}">
      <dgm:prSet/>
      <dgm:spPr/>
      <dgm:t>
        <a:bodyPr/>
        <a:lstStyle/>
        <a:p>
          <a:endParaRPr lang="zh-HK" altLang="en-US"/>
        </a:p>
      </dgm:t>
    </dgm:pt>
    <dgm:pt modelId="{D28E6AE6-6A1C-4EE9-B0F8-071EB3B78867}" type="sibTrans" cxnId="{42C7DD3D-4D48-45DD-BF9F-7B9AAB29ECFE}">
      <dgm:prSet/>
      <dgm:spPr/>
      <dgm:t>
        <a:bodyPr/>
        <a:lstStyle/>
        <a:p>
          <a:endParaRPr lang="zh-HK" altLang="en-US"/>
        </a:p>
      </dgm:t>
    </dgm:pt>
    <dgm:pt modelId="{00637985-A7F6-431A-BDD9-58C4538D9CD9}" type="pres">
      <dgm:prSet presAssocID="{2804E278-DB6A-4470-B127-AFF923116968}" presName="Name0" presStyleCnt="0">
        <dgm:presLayoutVars>
          <dgm:chMax val="1"/>
          <dgm:dir/>
          <dgm:animLvl val="ctr"/>
          <dgm:resizeHandles val="exact"/>
        </dgm:presLayoutVars>
      </dgm:prSet>
      <dgm:spPr/>
      <dgm:t>
        <a:bodyPr/>
        <a:lstStyle/>
        <a:p>
          <a:endParaRPr lang="zh-TW" altLang="en-US"/>
        </a:p>
      </dgm:t>
    </dgm:pt>
    <dgm:pt modelId="{97E9FC4E-293A-4A1D-B03D-A8651E830277}" type="pres">
      <dgm:prSet presAssocID="{29AC4D1C-F367-4930-91F5-8175F39030B3}" presName="centerShape" presStyleLbl="node0" presStyleIdx="0" presStyleCnt="1" custScaleX="123612" custScaleY="123612"/>
      <dgm:spPr/>
      <dgm:t>
        <a:bodyPr/>
        <a:lstStyle/>
        <a:p>
          <a:endParaRPr lang="zh-TW" altLang="en-US"/>
        </a:p>
      </dgm:t>
    </dgm:pt>
    <dgm:pt modelId="{91921337-E449-4480-A64B-B17F83F39FEF}" type="pres">
      <dgm:prSet presAssocID="{3C9940F3-4566-45A2-B78A-4EB8AD22CDA2}" presName="parTrans" presStyleLbl="sibTrans2D1" presStyleIdx="0" presStyleCnt="4"/>
      <dgm:spPr/>
      <dgm:t>
        <a:bodyPr/>
        <a:lstStyle/>
        <a:p>
          <a:endParaRPr lang="zh-TW" altLang="en-US"/>
        </a:p>
      </dgm:t>
    </dgm:pt>
    <dgm:pt modelId="{75A8E638-FAC2-49E3-8AEB-9AFD71DC6BE9}" type="pres">
      <dgm:prSet presAssocID="{3C9940F3-4566-45A2-B78A-4EB8AD22CDA2}" presName="connectorText" presStyleLbl="sibTrans2D1" presStyleIdx="0" presStyleCnt="4"/>
      <dgm:spPr/>
      <dgm:t>
        <a:bodyPr/>
        <a:lstStyle/>
        <a:p>
          <a:endParaRPr lang="zh-TW" altLang="en-US"/>
        </a:p>
      </dgm:t>
    </dgm:pt>
    <dgm:pt modelId="{EA02DE76-349D-43F7-9E71-FD7D213C13E1}" type="pres">
      <dgm:prSet presAssocID="{10E9F3E7-AACA-457D-8DE8-BF98D9F21E4B}" presName="node" presStyleLbl="node1" presStyleIdx="0" presStyleCnt="4">
        <dgm:presLayoutVars>
          <dgm:bulletEnabled val="1"/>
        </dgm:presLayoutVars>
      </dgm:prSet>
      <dgm:spPr/>
      <dgm:t>
        <a:bodyPr/>
        <a:lstStyle/>
        <a:p>
          <a:endParaRPr lang="zh-TW" altLang="en-US"/>
        </a:p>
      </dgm:t>
    </dgm:pt>
    <dgm:pt modelId="{F7AE00EB-918F-4835-91EF-A0829F532820}" type="pres">
      <dgm:prSet presAssocID="{DFC7A1D4-B9BF-4CAA-BD99-709CFE9FBD3B}" presName="parTrans" presStyleLbl="sibTrans2D1" presStyleIdx="1" presStyleCnt="4"/>
      <dgm:spPr/>
      <dgm:t>
        <a:bodyPr/>
        <a:lstStyle/>
        <a:p>
          <a:endParaRPr lang="zh-TW" altLang="en-US"/>
        </a:p>
      </dgm:t>
    </dgm:pt>
    <dgm:pt modelId="{CD385CE8-1B1B-4DE0-BFB5-22CFD9449663}" type="pres">
      <dgm:prSet presAssocID="{DFC7A1D4-B9BF-4CAA-BD99-709CFE9FBD3B}" presName="connectorText" presStyleLbl="sibTrans2D1" presStyleIdx="1" presStyleCnt="4"/>
      <dgm:spPr/>
      <dgm:t>
        <a:bodyPr/>
        <a:lstStyle/>
        <a:p>
          <a:endParaRPr lang="zh-TW" altLang="en-US"/>
        </a:p>
      </dgm:t>
    </dgm:pt>
    <dgm:pt modelId="{9ACE8E35-75B3-4FE5-9EA2-0D92D5E45B98}" type="pres">
      <dgm:prSet presAssocID="{F9EEFB2F-9CB2-441A-8545-3DC566D8345A}" presName="node" presStyleLbl="node1" presStyleIdx="1" presStyleCnt="4">
        <dgm:presLayoutVars>
          <dgm:bulletEnabled val="1"/>
        </dgm:presLayoutVars>
      </dgm:prSet>
      <dgm:spPr/>
      <dgm:t>
        <a:bodyPr/>
        <a:lstStyle/>
        <a:p>
          <a:endParaRPr lang="zh-TW" altLang="en-US"/>
        </a:p>
      </dgm:t>
    </dgm:pt>
    <dgm:pt modelId="{B000913B-F1CF-4703-A64B-FC895E218209}" type="pres">
      <dgm:prSet presAssocID="{0A676737-4291-43D8-B169-3080591C8B37}" presName="parTrans" presStyleLbl="sibTrans2D1" presStyleIdx="2" presStyleCnt="4"/>
      <dgm:spPr/>
      <dgm:t>
        <a:bodyPr/>
        <a:lstStyle/>
        <a:p>
          <a:endParaRPr lang="zh-TW" altLang="en-US"/>
        </a:p>
      </dgm:t>
    </dgm:pt>
    <dgm:pt modelId="{9AC33648-4BA9-4833-853B-AAFB2E297F78}" type="pres">
      <dgm:prSet presAssocID="{0A676737-4291-43D8-B169-3080591C8B37}" presName="connectorText" presStyleLbl="sibTrans2D1" presStyleIdx="2" presStyleCnt="4"/>
      <dgm:spPr/>
      <dgm:t>
        <a:bodyPr/>
        <a:lstStyle/>
        <a:p>
          <a:endParaRPr lang="zh-TW" altLang="en-US"/>
        </a:p>
      </dgm:t>
    </dgm:pt>
    <dgm:pt modelId="{C0C49480-46F7-4700-AEC8-F2A272F34667}" type="pres">
      <dgm:prSet presAssocID="{590D9F72-6C9A-4AF1-90FA-7C93611662AF}" presName="node" presStyleLbl="node1" presStyleIdx="2" presStyleCnt="4">
        <dgm:presLayoutVars>
          <dgm:bulletEnabled val="1"/>
        </dgm:presLayoutVars>
      </dgm:prSet>
      <dgm:spPr/>
      <dgm:t>
        <a:bodyPr/>
        <a:lstStyle/>
        <a:p>
          <a:endParaRPr lang="zh-TW" altLang="en-US"/>
        </a:p>
      </dgm:t>
    </dgm:pt>
    <dgm:pt modelId="{B4EAE842-B705-427A-B6CE-0C2857D6CFE8}" type="pres">
      <dgm:prSet presAssocID="{765628C1-56DF-4428-87F4-1DA043E4B0C0}" presName="parTrans" presStyleLbl="sibTrans2D1" presStyleIdx="3" presStyleCnt="4"/>
      <dgm:spPr/>
      <dgm:t>
        <a:bodyPr/>
        <a:lstStyle/>
        <a:p>
          <a:endParaRPr lang="zh-HK" altLang="en-US"/>
        </a:p>
      </dgm:t>
    </dgm:pt>
    <dgm:pt modelId="{2669DA88-2283-4712-9832-B8D23077C5B8}" type="pres">
      <dgm:prSet presAssocID="{765628C1-56DF-4428-87F4-1DA043E4B0C0}" presName="connectorText" presStyleLbl="sibTrans2D1" presStyleIdx="3" presStyleCnt="4"/>
      <dgm:spPr/>
      <dgm:t>
        <a:bodyPr/>
        <a:lstStyle/>
        <a:p>
          <a:endParaRPr lang="zh-HK" altLang="en-US"/>
        </a:p>
      </dgm:t>
    </dgm:pt>
    <dgm:pt modelId="{112E3E51-CF2F-4DE0-AE26-9783C7B5C6DA}" type="pres">
      <dgm:prSet presAssocID="{F74EF30C-6D09-4379-9239-949AE9F5F10B}" presName="node" presStyleLbl="node1" presStyleIdx="3" presStyleCnt="4">
        <dgm:presLayoutVars>
          <dgm:bulletEnabled val="1"/>
        </dgm:presLayoutVars>
      </dgm:prSet>
      <dgm:spPr/>
      <dgm:t>
        <a:bodyPr/>
        <a:lstStyle/>
        <a:p>
          <a:endParaRPr lang="zh-HK" altLang="en-US"/>
        </a:p>
      </dgm:t>
    </dgm:pt>
  </dgm:ptLst>
  <dgm:cxnLst>
    <dgm:cxn modelId="{6C32500C-57AC-4307-ABC2-50547522FF1A}" type="presOf" srcId="{3C9940F3-4566-45A2-B78A-4EB8AD22CDA2}" destId="{75A8E638-FAC2-49E3-8AEB-9AFD71DC6BE9}" srcOrd="1" destOrd="0" presId="urn:microsoft.com/office/officeart/2005/8/layout/radial5"/>
    <dgm:cxn modelId="{4904ACE6-4DF8-459E-A6BC-04BB77B9A769}" type="presOf" srcId="{DFC7A1D4-B9BF-4CAA-BD99-709CFE9FBD3B}" destId="{F7AE00EB-918F-4835-91EF-A0829F532820}" srcOrd="0" destOrd="0" presId="urn:microsoft.com/office/officeart/2005/8/layout/radial5"/>
    <dgm:cxn modelId="{3D08256A-CB7B-4391-94BF-870DD53EC4BC}" srcId="{29AC4D1C-F367-4930-91F5-8175F39030B3}" destId="{F9EEFB2F-9CB2-441A-8545-3DC566D8345A}" srcOrd="1" destOrd="0" parTransId="{DFC7A1D4-B9BF-4CAA-BD99-709CFE9FBD3B}" sibTransId="{10BCAE55-5DA4-4B6A-B84F-D73351CDDCBC}"/>
    <dgm:cxn modelId="{30393794-351B-4E64-907E-F6392E69FAD4}" type="presOf" srcId="{10E9F3E7-AACA-457D-8DE8-BF98D9F21E4B}" destId="{EA02DE76-349D-43F7-9E71-FD7D213C13E1}" srcOrd="0" destOrd="0" presId="urn:microsoft.com/office/officeart/2005/8/layout/radial5"/>
    <dgm:cxn modelId="{4189D89F-A84A-415B-BF3C-00D754822DF5}" type="presOf" srcId="{F74EF30C-6D09-4379-9239-949AE9F5F10B}" destId="{112E3E51-CF2F-4DE0-AE26-9783C7B5C6DA}" srcOrd="0" destOrd="0" presId="urn:microsoft.com/office/officeart/2005/8/layout/radial5"/>
    <dgm:cxn modelId="{B8F88AFF-0BF2-4D0C-8090-04EEBEA03914}" type="presOf" srcId="{0A676737-4291-43D8-B169-3080591C8B37}" destId="{B000913B-F1CF-4703-A64B-FC895E218209}" srcOrd="0" destOrd="0" presId="urn:microsoft.com/office/officeart/2005/8/layout/radial5"/>
    <dgm:cxn modelId="{B3E27EEC-246D-47FF-A8FF-C9366C04890B}" type="presOf" srcId="{DFC7A1D4-B9BF-4CAA-BD99-709CFE9FBD3B}" destId="{CD385CE8-1B1B-4DE0-BFB5-22CFD9449663}" srcOrd="1" destOrd="0" presId="urn:microsoft.com/office/officeart/2005/8/layout/radial5"/>
    <dgm:cxn modelId="{42C7DD3D-4D48-45DD-BF9F-7B9AAB29ECFE}" srcId="{29AC4D1C-F367-4930-91F5-8175F39030B3}" destId="{F74EF30C-6D09-4379-9239-949AE9F5F10B}" srcOrd="3" destOrd="0" parTransId="{765628C1-56DF-4428-87F4-1DA043E4B0C0}" sibTransId="{D28E6AE6-6A1C-4EE9-B0F8-071EB3B78867}"/>
    <dgm:cxn modelId="{20743E13-0AAA-4584-B8A6-C9E41A8D1FCD}" srcId="{2804E278-DB6A-4470-B127-AFF923116968}" destId="{29AC4D1C-F367-4930-91F5-8175F39030B3}" srcOrd="0" destOrd="0" parTransId="{AC9577D5-01B4-44B5-BE71-85FC83F5B30F}" sibTransId="{31EFEBF7-765B-4CDA-9F8E-E99A1A95CA06}"/>
    <dgm:cxn modelId="{5CB4C47C-EF4A-47C1-90B5-5EC71BBEB3AF}" srcId="{29AC4D1C-F367-4930-91F5-8175F39030B3}" destId="{10E9F3E7-AACA-457D-8DE8-BF98D9F21E4B}" srcOrd="0" destOrd="0" parTransId="{3C9940F3-4566-45A2-B78A-4EB8AD22CDA2}" sibTransId="{54442E7A-1AF8-4D81-A649-E1FF7A3E6AF5}"/>
    <dgm:cxn modelId="{07D6B08A-6448-41BD-B3F7-715A732CCF99}" type="presOf" srcId="{765628C1-56DF-4428-87F4-1DA043E4B0C0}" destId="{2669DA88-2283-4712-9832-B8D23077C5B8}" srcOrd="1" destOrd="0" presId="urn:microsoft.com/office/officeart/2005/8/layout/radial5"/>
    <dgm:cxn modelId="{3F37DD6E-DE31-4BE9-8C43-611E4A730342}" type="presOf" srcId="{765628C1-56DF-4428-87F4-1DA043E4B0C0}" destId="{B4EAE842-B705-427A-B6CE-0C2857D6CFE8}" srcOrd="0" destOrd="0" presId="urn:microsoft.com/office/officeart/2005/8/layout/radial5"/>
    <dgm:cxn modelId="{EEB93EF4-3CA3-4151-96D8-58FC932B4E5B}" srcId="{29AC4D1C-F367-4930-91F5-8175F39030B3}" destId="{590D9F72-6C9A-4AF1-90FA-7C93611662AF}" srcOrd="2" destOrd="0" parTransId="{0A676737-4291-43D8-B169-3080591C8B37}" sibTransId="{6B9B30BB-6CBC-47C6-AABF-3DCA2C6DAB01}"/>
    <dgm:cxn modelId="{A63EC455-4248-435B-B306-0679607B4D59}" type="presOf" srcId="{F9EEFB2F-9CB2-441A-8545-3DC566D8345A}" destId="{9ACE8E35-75B3-4FE5-9EA2-0D92D5E45B98}" srcOrd="0" destOrd="0" presId="urn:microsoft.com/office/officeart/2005/8/layout/radial5"/>
    <dgm:cxn modelId="{6775D24D-A750-4AD1-95BF-C2EBF5A72F4C}" type="presOf" srcId="{2804E278-DB6A-4470-B127-AFF923116968}" destId="{00637985-A7F6-431A-BDD9-58C4538D9CD9}" srcOrd="0" destOrd="0" presId="urn:microsoft.com/office/officeart/2005/8/layout/radial5"/>
    <dgm:cxn modelId="{52000940-155D-4B70-905B-7E03DBCAD7B8}" type="presOf" srcId="{590D9F72-6C9A-4AF1-90FA-7C93611662AF}" destId="{C0C49480-46F7-4700-AEC8-F2A272F34667}" srcOrd="0" destOrd="0" presId="urn:microsoft.com/office/officeart/2005/8/layout/radial5"/>
    <dgm:cxn modelId="{C86BC286-80BD-46B8-9909-E6CC10F51809}" type="presOf" srcId="{0A676737-4291-43D8-B169-3080591C8B37}" destId="{9AC33648-4BA9-4833-853B-AAFB2E297F78}" srcOrd="1" destOrd="0" presId="urn:microsoft.com/office/officeart/2005/8/layout/radial5"/>
    <dgm:cxn modelId="{982F5575-5710-4EC5-A395-B8727B62E115}" type="presOf" srcId="{3C9940F3-4566-45A2-B78A-4EB8AD22CDA2}" destId="{91921337-E449-4480-A64B-B17F83F39FEF}" srcOrd="0" destOrd="0" presId="urn:microsoft.com/office/officeart/2005/8/layout/radial5"/>
    <dgm:cxn modelId="{85B91FD3-08C8-4668-9547-D430A96F0549}" type="presOf" srcId="{29AC4D1C-F367-4930-91F5-8175F39030B3}" destId="{97E9FC4E-293A-4A1D-B03D-A8651E830277}" srcOrd="0" destOrd="0" presId="urn:microsoft.com/office/officeart/2005/8/layout/radial5"/>
    <dgm:cxn modelId="{28855DD5-67F5-47FB-878E-28743F8B204F}" type="presParOf" srcId="{00637985-A7F6-431A-BDD9-58C4538D9CD9}" destId="{97E9FC4E-293A-4A1D-B03D-A8651E830277}" srcOrd="0" destOrd="0" presId="urn:microsoft.com/office/officeart/2005/8/layout/radial5"/>
    <dgm:cxn modelId="{88C24314-0163-4FAC-86E8-3FFD8F3B1EB4}" type="presParOf" srcId="{00637985-A7F6-431A-BDD9-58C4538D9CD9}" destId="{91921337-E449-4480-A64B-B17F83F39FEF}" srcOrd="1" destOrd="0" presId="urn:microsoft.com/office/officeart/2005/8/layout/radial5"/>
    <dgm:cxn modelId="{6A0D052C-CCDA-400E-9694-27E00291BFBC}" type="presParOf" srcId="{91921337-E449-4480-A64B-B17F83F39FEF}" destId="{75A8E638-FAC2-49E3-8AEB-9AFD71DC6BE9}" srcOrd="0" destOrd="0" presId="urn:microsoft.com/office/officeart/2005/8/layout/radial5"/>
    <dgm:cxn modelId="{4BF6FD11-7DC0-4BD8-98ED-526AF14C6CD0}" type="presParOf" srcId="{00637985-A7F6-431A-BDD9-58C4538D9CD9}" destId="{EA02DE76-349D-43F7-9E71-FD7D213C13E1}" srcOrd="2" destOrd="0" presId="urn:microsoft.com/office/officeart/2005/8/layout/radial5"/>
    <dgm:cxn modelId="{F0595474-9163-4582-84CD-8AF6FB4D1986}" type="presParOf" srcId="{00637985-A7F6-431A-BDD9-58C4538D9CD9}" destId="{F7AE00EB-918F-4835-91EF-A0829F532820}" srcOrd="3" destOrd="0" presId="urn:microsoft.com/office/officeart/2005/8/layout/radial5"/>
    <dgm:cxn modelId="{F6D29C5B-BADD-477F-9004-E1EAB0A695B5}" type="presParOf" srcId="{F7AE00EB-918F-4835-91EF-A0829F532820}" destId="{CD385CE8-1B1B-4DE0-BFB5-22CFD9449663}" srcOrd="0" destOrd="0" presId="urn:microsoft.com/office/officeart/2005/8/layout/radial5"/>
    <dgm:cxn modelId="{C3A52182-AADA-4F28-B568-6D02843C508D}" type="presParOf" srcId="{00637985-A7F6-431A-BDD9-58C4538D9CD9}" destId="{9ACE8E35-75B3-4FE5-9EA2-0D92D5E45B98}" srcOrd="4" destOrd="0" presId="urn:microsoft.com/office/officeart/2005/8/layout/radial5"/>
    <dgm:cxn modelId="{52EE1A5C-8386-47A6-B989-290E9527A533}" type="presParOf" srcId="{00637985-A7F6-431A-BDD9-58C4538D9CD9}" destId="{B000913B-F1CF-4703-A64B-FC895E218209}" srcOrd="5" destOrd="0" presId="urn:microsoft.com/office/officeart/2005/8/layout/radial5"/>
    <dgm:cxn modelId="{96CA6F79-5324-4B8F-AB0F-6BAF52B3F74A}" type="presParOf" srcId="{B000913B-F1CF-4703-A64B-FC895E218209}" destId="{9AC33648-4BA9-4833-853B-AAFB2E297F78}" srcOrd="0" destOrd="0" presId="urn:microsoft.com/office/officeart/2005/8/layout/radial5"/>
    <dgm:cxn modelId="{90F4646D-1F31-48D2-9EB9-06A35B5CE8BE}" type="presParOf" srcId="{00637985-A7F6-431A-BDD9-58C4538D9CD9}" destId="{C0C49480-46F7-4700-AEC8-F2A272F34667}" srcOrd="6" destOrd="0" presId="urn:microsoft.com/office/officeart/2005/8/layout/radial5"/>
    <dgm:cxn modelId="{F0AB091E-BDF1-4D8A-BC95-CD03B50EFE51}" type="presParOf" srcId="{00637985-A7F6-431A-BDD9-58C4538D9CD9}" destId="{B4EAE842-B705-427A-B6CE-0C2857D6CFE8}" srcOrd="7" destOrd="0" presId="urn:microsoft.com/office/officeart/2005/8/layout/radial5"/>
    <dgm:cxn modelId="{BA44A6E2-512C-4498-BE10-1462B469C075}" type="presParOf" srcId="{B4EAE842-B705-427A-B6CE-0C2857D6CFE8}" destId="{2669DA88-2283-4712-9832-B8D23077C5B8}" srcOrd="0" destOrd="0" presId="urn:microsoft.com/office/officeart/2005/8/layout/radial5"/>
    <dgm:cxn modelId="{00AE3598-0BA2-4CED-BEA1-4D9B4C788211}" type="presParOf" srcId="{00637985-A7F6-431A-BDD9-58C4538D9CD9}" destId="{112E3E51-CF2F-4DE0-AE26-9783C7B5C6DA}"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EC1534-ED1A-4DC6-A2C9-38B8B703301C}" type="doc">
      <dgm:prSet loTypeId="urn:microsoft.com/office/officeart/2005/8/layout/chevron2" loCatId="list" qsTypeId="urn:microsoft.com/office/officeart/2005/8/quickstyle/3d3" qsCatId="3D" csTypeId="urn:microsoft.com/office/officeart/2005/8/colors/accent2_2" csCatId="accent2" phldr="1"/>
      <dgm:spPr/>
      <dgm:t>
        <a:bodyPr/>
        <a:lstStyle/>
        <a:p>
          <a:endParaRPr lang="zh-HK" altLang="en-US"/>
        </a:p>
      </dgm:t>
    </dgm:pt>
    <dgm:pt modelId="{57A09FAE-8E76-4198-A333-4B7B9DDE3179}">
      <dgm:prSet phldrT="[文字]" custT="1"/>
      <dgm:spPr/>
      <dgm:t>
        <a:bodyPr/>
        <a:lstStyle/>
        <a:p>
          <a:r>
            <a:rPr lang="en-US" altLang="zh-HK" sz="1400" dirty="0" smtClean="0">
              <a:latin typeface="Cambria" panose="02040503050406030204" pitchFamily="18" charset="0"/>
              <a:ea typeface="標楷體" pitchFamily="65" charset="-120"/>
            </a:rPr>
            <a:t>E-Application</a:t>
          </a:r>
          <a:endParaRPr lang="zh-HK" altLang="en-US" sz="1400" dirty="0">
            <a:latin typeface="標楷體" pitchFamily="65" charset="-120"/>
            <a:ea typeface="標楷體" pitchFamily="65" charset="-120"/>
          </a:endParaRPr>
        </a:p>
      </dgm:t>
    </dgm:pt>
    <dgm:pt modelId="{A2AB4339-E77B-4BC3-888A-74F0E01E011B}" type="parTrans" cxnId="{D5F55F6C-DA77-4766-A84E-FDA2B723A900}">
      <dgm:prSet/>
      <dgm:spPr/>
      <dgm:t>
        <a:bodyPr/>
        <a:lstStyle/>
        <a:p>
          <a:endParaRPr lang="zh-HK" altLang="en-US"/>
        </a:p>
      </dgm:t>
    </dgm:pt>
    <dgm:pt modelId="{D269A53D-23E3-4EC3-BFBF-37605FA1799A}" type="sibTrans" cxnId="{D5F55F6C-DA77-4766-A84E-FDA2B723A900}">
      <dgm:prSet/>
      <dgm:spPr/>
      <dgm:t>
        <a:bodyPr/>
        <a:lstStyle/>
        <a:p>
          <a:endParaRPr lang="zh-HK" altLang="en-US"/>
        </a:p>
      </dgm:t>
    </dgm:pt>
    <dgm:pt modelId="{B699C23B-7730-4E37-BA94-C70222C2DA02}">
      <dgm:prSet phldrT="[文字]"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en-US" altLang="zh-HK" sz="1600" dirty="0" smtClean="0">
              <a:latin typeface="Cambria" panose="02040503050406030204" pitchFamily="18" charset="0"/>
              <a:ea typeface="標楷體" pitchFamily="65" charset="-120"/>
            </a:rPr>
            <a:t>Eligible Scheme-KGs should follow the procedures illustrated at   the RSS Guide for submission of applications (referred as “E-Application”) for rental subsidy through the School Portal Account(</a:t>
          </a:r>
          <a:r>
            <a:rPr lang="en-US" altLang="zh-HK" sz="1600" dirty="0" smtClean="0">
              <a:latin typeface="Cambria" panose="02040503050406030204" pitchFamily="18" charset="0"/>
              <a:ea typeface="標楷體" pitchFamily="65" charset="-120"/>
              <a:hlinkClick xmlns:r="http://schemas.openxmlformats.org/officeDocument/2006/relationships" r:id="rId1"/>
            </a:rPr>
            <a:t>https://fkg.edb.gov.hk</a:t>
          </a:r>
          <a:r>
            <a:rPr lang="en-US" altLang="zh-HK" sz="1600" dirty="0" smtClean="0">
              <a:latin typeface="Cambria" panose="02040503050406030204" pitchFamily="18" charset="0"/>
              <a:ea typeface="標楷體" pitchFamily="65" charset="-120"/>
            </a:rPr>
            <a:t>).</a:t>
          </a:r>
          <a:endParaRPr lang="zh-HK" altLang="en-US" sz="3200" dirty="0">
            <a:latin typeface="標楷體" pitchFamily="65" charset="-120"/>
            <a:ea typeface="標楷體" pitchFamily="65" charset="-120"/>
          </a:endParaRPr>
        </a:p>
      </dgm:t>
    </dgm:pt>
    <dgm:pt modelId="{8CE552A6-A332-493C-A853-245996673027}" type="parTrans" cxnId="{676568F9-30E5-4236-ABC8-1348FA1D326C}">
      <dgm:prSet/>
      <dgm:spPr/>
      <dgm:t>
        <a:bodyPr/>
        <a:lstStyle/>
        <a:p>
          <a:endParaRPr lang="zh-HK" altLang="en-US"/>
        </a:p>
      </dgm:t>
    </dgm:pt>
    <dgm:pt modelId="{D97B42E0-9AE3-4B0E-9F19-22F123A738BD}" type="sibTrans" cxnId="{676568F9-30E5-4236-ABC8-1348FA1D326C}">
      <dgm:prSet/>
      <dgm:spPr/>
      <dgm:t>
        <a:bodyPr/>
        <a:lstStyle/>
        <a:p>
          <a:endParaRPr lang="zh-HK" altLang="en-US"/>
        </a:p>
      </dgm:t>
    </dgm:pt>
    <dgm:pt modelId="{99C88008-541B-417F-B2AD-6333B3BA0CDE}">
      <dgm:prSet phldrT="[文字]" custT="1"/>
      <dgm:spPr/>
      <dgm:t>
        <a:bodyPr/>
        <a:lstStyle/>
        <a:p>
          <a:r>
            <a:rPr lang="en-US" altLang="zh-HK" sz="1400" dirty="0" smtClean="0">
              <a:latin typeface="Cambria" panose="02040503050406030204" pitchFamily="18" charset="0"/>
              <a:ea typeface="標楷體" pitchFamily="65" charset="-120"/>
            </a:rPr>
            <a:t>Print and Sign</a:t>
          </a:r>
          <a:endParaRPr lang="zh-HK" altLang="en-US" sz="1400" dirty="0">
            <a:latin typeface="Cambria" panose="02040503050406030204" pitchFamily="18" charset="0"/>
            <a:ea typeface="標楷體" pitchFamily="65" charset="-120"/>
          </a:endParaRPr>
        </a:p>
      </dgm:t>
    </dgm:pt>
    <dgm:pt modelId="{845A519B-E213-4A76-8814-6749372A118C}" type="parTrans" cxnId="{861D9045-FC21-4AF0-ABFB-D054535E09CA}">
      <dgm:prSet/>
      <dgm:spPr/>
      <dgm:t>
        <a:bodyPr/>
        <a:lstStyle/>
        <a:p>
          <a:endParaRPr lang="zh-HK" altLang="en-US"/>
        </a:p>
      </dgm:t>
    </dgm:pt>
    <dgm:pt modelId="{2C4FFD37-4549-44D4-8350-710730F6E067}" type="sibTrans" cxnId="{861D9045-FC21-4AF0-ABFB-D054535E09CA}">
      <dgm:prSet/>
      <dgm:spPr/>
      <dgm:t>
        <a:bodyPr/>
        <a:lstStyle/>
        <a:p>
          <a:endParaRPr lang="zh-HK" altLang="en-US"/>
        </a:p>
      </dgm:t>
    </dgm:pt>
    <dgm:pt modelId="{6DCED82E-54C1-4A1F-BAB2-A9CD6E2D7E3C}">
      <dgm:prSet phldrT="[文字]" custT="1"/>
      <dgm:spPr/>
      <dgm:t>
        <a:bodyPr/>
        <a:lstStyle/>
        <a:p>
          <a:pPr algn="just"/>
          <a:r>
            <a:rPr lang="en-US" altLang="en-US" sz="1600" dirty="0" smtClean="0">
              <a:latin typeface="Cambria" panose="02040503050406030204" pitchFamily="18" charset="0"/>
              <a:ea typeface="標楷體" pitchFamily="65" charset="-120"/>
            </a:rPr>
            <a:t>print out the whole set of duly completed schedules from the School Portal Account and sign the schedule form(s) and </a:t>
          </a:r>
          <a:endParaRPr lang="zh-HK" altLang="en-US" sz="1600" dirty="0">
            <a:latin typeface="Cambria" panose="02040503050406030204" pitchFamily="18" charset="0"/>
            <a:ea typeface="標楷體" pitchFamily="65" charset="-120"/>
          </a:endParaRPr>
        </a:p>
      </dgm:t>
    </dgm:pt>
    <dgm:pt modelId="{9DEF0311-13E4-4C90-ADC7-94F845AF5BE5}" type="parTrans" cxnId="{590E412B-6B24-46D7-9E23-AEB7A0AF6250}">
      <dgm:prSet/>
      <dgm:spPr/>
      <dgm:t>
        <a:bodyPr/>
        <a:lstStyle/>
        <a:p>
          <a:endParaRPr lang="zh-HK" altLang="en-US"/>
        </a:p>
      </dgm:t>
    </dgm:pt>
    <dgm:pt modelId="{918CA9CC-0E5B-4784-8A99-2BCF0BCA4A02}" type="sibTrans" cxnId="{590E412B-6B24-46D7-9E23-AEB7A0AF6250}">
      <dgm:prSet/>
      <dgm:spPr/>
      <dgm:t>
        <a:bodyPr/>
        <a:lstStyle/>
        <a:p>
          <a:endParaRPr lang="zh-HK" altLang="en-US"/>
        </a:p>
      </dgm:t>
    </dgm:pt>
    <dgm:pt modelId="{20D573D6-5FE9-48A7-83B7-A516CF29AF94}">
      <dgm:prSet phldrT="[文字]" custT="1"/>
      <dgm:spPr/>
      <dgm:t>
        <a:bodyPr/>
        <a:lstStyle/>
        <a:p>
          <a:endParaRPr lang="en-US" altLang="zh-TW" sz="1600" dirty="0" smtClean="0"/>
        </a:p>
        <a:p>
          <a:r>
            <a:rPr lang="en-US" altLang="zh-TW" sz="1400" dirty="0" smtClean="0">
              <a:latin typeface="Cambria" panose="02040503050406030204" pitchFamily="18" charset="0"/>
              <a:ea typeface="標楷體" pitchFamily="65" charset="-120"/>
            </a:rPr>
            <a:t>Submit printed applications with necessary documents</a:t>
          </a:r>
          <a:endParaRPr lang="zh-HK" altLang="en-US" sz="1400" dirty="0">
            <a:latin typeface="Cambria" panose="02040503050406030204" pitchFamily="18" charset="0"/>
            <a:ea typeface="標楷體" pitchFamily="65" charset="-120"/>
          </a:endParaRPr>
        </a:p>
      </dgm:t>
    </dgm:pt>
    <dgm:pt modelId="{B4174AC9-F489-4533-9017-E4DD851D9190}" type="parTrans" cxnId="{A7FAE5A2-BF3A-4EA6-BBE5-4C17155CA140}">
      <dgm:prSet/>
      <dgm:spPr/>
      <dgm:t>
        <a:bodyPr/>
        <a:lstStyle/>
        <a:p>
          <a:endParaRPr lang="zh-HK" altLang="en-US"/>
        </a:p>
      </dgm:t>
    </dgm:pt>
    <dgm:pt modelId="{1762052D-4370-4FE5-9515-95EBE0B08640}" type="sibTrans" cxnId="{A7FAE5A2-BF3A-4EA6-BBE5-4C17155CA140}">
      <dgm:prSet/>
      <dgm:spPr/>
      <dgm:t>
        <a:bodyPr/>
        <a:lstStyle/>
        <a:p>
          <a:endParaRPr lang="zh-HK" altLang="en-US"/>
        </a:p>
      </dgm:t>
    </dgm:pt>
    <dgm:pt modelId="{7D79B94A-CA2C-4680-B42C-4A29AD7E1D70}">
      <dgm:prSet phldrT="[文字]" custT="1"/>
      <dgm:spPr/>
      <dgm:t>
        <a:bodyPr/>
        <a:lstStyle/>
        <a:p>
          <a:pPr marL="0" marR="0" indent="0" algn="just" defTabSz="914400" eaLnBrk="1" fontAlgn="auto" latinLnBrk="0" hangingPunct="1">
            <a:lnSpc>
              <a:spcPct val="100000"/>
            </a:lnSpc>
            <a:spcBef>
              <a:spcPts val="0"/>
            </a:spcBef>
            <a:spcAft>
              <a:spcPts val="0"/>
            </a:spcAft>
            <a:buClrTx/>
            <a:buSzTx/>
            <a:buFontTx/>
            <a:buNone/>
            <a:tabLst/>
            <a:defRPr/>
          </a:pPr>
          <a:r>
            <a:rPr lang="en-US" altLang="en-US" sz="1600" dirty="0" smtClean="0">
              <a:latin typeface="Cambria" panose="02040503050406030204" pitchFamily="18" charset="0"/>
              <a:ea typeface="標楷體" pitchFamily="65" charset="-120"/>
            </a:rPr>
            <a:t>submit their printed applications and signed schedule form(s) to their respective Senior School Development Officers or Senior Services Officers (SDOs/ServOs) together with (</a:t>
          </a:r>
          <a:r>
            <a:rPr lang="en-US" altLang="en-US" sz="1600" dirty="0" err="1" smtClean="0">
              <a:latin typeface="Cambria" panose="02040503050406030204" pitchFamily="18" charset="0"/>
              <a:ea typeface="標楷體" pitchFamily="65" charset="-120"/>
            </a:rPr>
            <a:t>i</a:t>
          </a:r>
          <a:r>
            <a:rPr lang="en-US" altLang="en-US" sz="1600" dirty="0" smtClean="0">
              <a:latin typeface="Cambria" panose="02040503050406030204" pitchFamily="18" charset="0"/>
              <a:ea typeface="標楷體" pitchFamily="65" charset="-120"/>
            </a:rPr>
            <a:t>) TA; and (ii) documentary evidence provided by the landlord/grantee, indicating that the property/site can be let/sublet for rental purposes (for example, the site is designated for religious/community purposes).</a:t>
          </a:r>
          <a:endParaRPr lang="zh-HK" altLang="en-US" sz="1600" dirty="0">
            <a:latin typeface="Cambria" panose="02040503050406030204" pitchFamily="18" charset="0"/>
            <a:ea typeface="標楷體" pitchFamily="65" charset="-120"/>
          </a:endParaRPr>
        </a:p>
      </dgm:t>
    </dgm:pt>
    <dgm:pt modelId="{27E291A4-88DD-4371-85A1-BD4EF117D096}" type="parTrans" cxnId="{4472F120-35C0-46CF-B012-5F65B5EABC9A}">
      <dgm:prSet/>
      <dgm:spPr/>
      <dgm:t>
        <a:bodyPr/>
        <a:lstStyle/>
        <a:p>
          <a:endParaRPr lang="zh-HK" altLang="en-US"/>
        </a:p>
      </dgm:t>
    </dgm:pt>
    <dgm:pt modelId="{A5D45ADD-C265-4BCC-A6D8-D081103DF5FD}" type="sibTrans" cxnId="{4472F120-35C0-46CF-B012-5F65B5EABC9A}">
      <dgm:prSet/>
      <dgm:spPr/>
      <dgm:t>
        <a:bodyPr/>
        <a:lstStyle/>
        <a:p>
          <a:endParaRPr lang="zh-HK" altLang="en-US"/>
        </a:p>
      </dgm:t>
    </dgm:pt>
    <dgm:pt modelId="{3F8EC252-0F45-489E-B670-B6EFE54DF929}" type="pres">
      <dgm:prSet presAssocID="{37EC1534-ED1A-4DC6-A2C9-38B8B703301C}" presName="linearFlow" presStyleCnt="0">
        <dgm:presLayoutVars>
          <dgm:dir/>
          <dgm:animLvl val="lvl"/>
          <dgm:resizeHandles val="exact"/>
        </dgm:presLayoutVars>
      </dgm:prSet>
      <dgm:spPr/>
      <dgm:t>
        <a:bodyPr/>
        <a:lstStyle/>
        <a:p>
          <a:endParaRPr lang="zh-HK" altLang="en-US"/>
        </a:p>
      </dgm:t>
    </dgm:pt>
    <dgm:pt modelId="{2ABA331C-18D7-41BD-ABB1-8AF054F32437}" type="pres">
      <dgm:prSet presAssocID="{57A09FAE-8E76-4198-A333-4B7B9DDE3179}" presName="composite" presStyleCnt="0"/>
      <dgm:spPr/>
      <dgm:t>
        <a:bodyPr/>
        <a:lstStyle/>
        <a:p>
          <a:endParaRPr lang="zh-HK" altLang="en-US"/>
        </a:p>
      </dgm:t>
    </dgm:pt>
    <dgm:pt modelId="{A89AB729-1D9C-4851-824E-C739C8B6976F}" type="pres">
      <dgm:prSet presAssocID="{57A09FAE-8E76-4198-A333-4B7B9DDE3179}" presName="parentText" presStyleLbl="alignNode1" presStyleIdx="0" presStyleCnt="3">
        <dgm:presLayoutVars>
          <dgm:chMax val="1"/>
          <dgm:bulletEnabled val="1"/>
        </dgm:presLayoutVars>
      </dgm:prSet>
      <dgm:spPr/>
      <dgm:t>
        <a:bodyPr/>
        <a:lstStyle/>
        <a:p>
          <a:endParaRPr lang="zh-HK" altLang="en-US"/>
        </a:p>
      </dgm:t>
    </dgm:pt>
    <dgm:pt modelId="{64020E12-04DB-4E9F-A49F-F2368A5EA256}" type="pres">
      <dgm:prSet presAssocID="{57A09FAE-8E76-4198-A333-4B7B9DDE3179}" presName="descendantText" presStyleLbl="alignAcc1" presStyleIdx="0" presStyleCnt="3" custLinFactNeighborX="-262" custLinFactNeighborY="-768">
        <dgm:presLayoutVars>
          <dgm:bulletEnabled val="1"/>
        </dgm:presLayoutVars>
      </dgm:prSet>
      <dgm:spPr/>
      <dgm:t>
        <a:bodyPr/>
        <a:lstStyle/>
        <a:p>
          <a:endParaRPr lang="zh-HK" altLang="en-US"/>
        </a:p>
      </dgm:t>
    </dgm:pt>
    <dgm:pt modelId="{A8CCABAD-E4F9-4364-9CB2-8DB47FA71859}" type="pres">
      <dgm:prSet presAssocID="{D269A53D-23E3-4EC3-BFBF-37605FA1799A}" presName="sp" presStyleCnt="0"/>
      <dgm:spPr/>
      <dgm:t>
        <a:bodyPr/>
        <a:lstStyle/>
        <a:p>
          <a:endParaRPr lang="zh-HK" altLang="en-US"/>
        </a:p>
      </dgm:t>
    </dgm:pt>
    <dgm:pt modelId="{4B3CB0DE-D093-4EEA-BCCA-08D0633A0AF6}" type="pres">
      <dgm:prSet presAssocID="{99C88008-541B-417F-B2AD-6333B3BA0CDE}" presName="composite" presStyleCnt="0"/>
      <dgm:spPr/>
      <dgm:t>
        <a:bodyPr/>
        <a:lstStyle/>
        <a:p>
          <a:endParaRPr lang="zh-HK" altLang="en-US"/>
        </a:p>
      </dgm:t>
    </dgm:pt>
    <dgm:pt modelId="{EE34BBD6-24A5-42E6-8BB6-14EE9ECE0392}" type="pres">
      <dgm:prSet presAssocID="{99C88008-541B-417F-B2AD-6333B3BA0CDE}" presName="parentText" presStyleLbl="alignNode1" presStyleIdx="1" presStyleCnt="3">
        <dgm:presLayoutVars>
          <dgm:chMax val="1"/>
          <dgm:bulletEnabled val="1"/>
        </dgm:presLayoutVars>
      </dgm:prSet>
      <dgm:spPr/>
      <dgm:t>
        <a:bodyPr/>
        <a:lstStyle/>
        <a:p>
          <a:endParaRPr lang="zh-HK" altLang="en-US"/>
        </a:p>
      </dgm:t>
    </dgm:pt>
    <dgm:pt modelId="{8D7F8F38-B5D3-4A65-A12F-0DF8F4E94FF0}" type="pres">
      <dgm:prSet presAssocID="{99C88008-541B-417F-B2AD-6333B3BA0CDE}" presName="descendantText" presStyleLbl="alignAcc1" presStyleIdx="1" presStyleCnt="3" custScaleX="87828" custLinFactNeighborX="-6248">
        <dgm:presLayoutVars>
          <dgm:bulletEnabled val="1"/>
        </dgm:presLayoutVars>
      </dgm:prSet>
      <dgm:spPr/>
      <dgm:t>
        <a:bodyPr/>
        <a:lstStyle/>
        <a:p>
          <a:endParaRPr lang="zh-HK" altLang="en-US"/>
        </a:p>
      </dgm:t>
    </dgm:pt>
    <dgm:pt modelId="{C4279DF2-C3F8-4E51-A342-E79B97457830}" type="pres">
      <dgm:prSet presAssocID="{2C4FFD37-4549-44D4-8350-710730F6E067}" presName="sp" presStyleCnt="0"/>
      <dgm:spPr/>
      <dgm:t>
        <a:bodyPr/>
        <a:lstStyle/>
        <a:p>
          <a:endParaRPr lang="zh-HK" altLang="en-US"/>
        </a:p>
      </dgm:t>
    </dgm:pt>
    <dgm:pt modelId="{2A37B357-2A69-4A96-BE92-0473EF9A8E2E}" type="pres">
      <dgm:prSet presAssocID="{20D573D6-5FE9-48A7-83B7-A516CF29AF94}" presName="composite" presStyleCnt="0"/>
      <dgm:spPr/>
      <dgm:t>
        <a:bodyPr/>
        <a:lstStyle/>
        <a:p>
          <a:endParaRPr lang="zh-HK" altLang="en-US"/>
        </a:p>
      </dgm:t>
    </dgm:pt>
    <dgm:pt modelId="{55E1F259-9738-4655-A697-E50F2C82AE9C}" type="pres">
      <dgm:prSet presAssocID="{20D573D6-5FE9-48A7-83B7-A516CF29AF94}" presName="parentText" presStyleLbl="alignNode1" presStyleIdx="2" presStyleCnt="3" custScaleX="101994" custScaleY="149248" custLinFactNeighborY="4595">
        <dgm:presLayoutVars>
          <dgm:chMax val="1"/>
          <dgm:bulletEnabled val="1"/>
        </dgm:presLayoutVars>
      </dgm:prSet>
      <dgm:spPr/>
      <dgm:t>
        <a:bodyPr/>
        <a:lstStyle/>
        <a:p>
          <a:endParaRPr lang="zh-HK" altLang="en-US"/>
        </a:p>
      </dgm:t>
    </dgm:pt>
    <dgm:pt modelId="{39A4AFF1-E4AA-4D8B-89C2-919CB6020FCB}" type="pres">
      <dgm:prSet presAssocID="{20D573D6-5FE9-48A7-83B7-A516CF29AF94}" presName="descendantText" presStyleLbl="alignAcc1" presStyleIdx="2" presStyleCnt="3" custScaleY="172922" custLinFactNeighborY="-302">
        <dgm:presLayoutVars>
          <dgm:bulletEnabled val="1"/>
        </dgm:presLayoutVars>
      </dgm:prSet>
      <dgm:spPr/>
      <dgm:t>
        <a:bodyPr/>
        <a:lstStyle/>
        <a:p>
          <a:endParaRPr lang="zh-HK" altLang="en-US"/>
        </a:p>
      </dgm:t>
    </dgm:pt>
  </dgm:ptLst>
  <dgm:cxnLst>
    <dgm:cxn modelId="{0FA970E3-C888-4308-B55F-B6AF26EA4D12}" type="presOf" srcId="{20D573D6-5FE9-48A7-83B7-A516CF29AF94}" destId="{55E1F259-9738-4655-A697-E50F2C82AE9C}" srcOrd="0" destOrd="0" presId="urn:microsoft.com/office/officeart/2005/8/layout/chevron2"/>
    <dgm:cxn modelId="{676568F9-30E5-4236-ABC8-1348FA1D326C}" srcId="{57A09FAE-8E76-4198-A333-4B7B9DDE3179}" destId="{B699C23B-7730-4E37-BA94-C70222C2DA02}" srcOrd="0" destOrd="0" parTransId="{8CE552A6-A332-493C-A853-245996673027}" sibTransId="{D97B42E0-9AE3-4B0E-9F19-22F123A738BD}"/>
    <dgm:cxn modelId="{D5F55F6C-DA77-4766-A84E-FDA2B723A900}" srcId="{37EC1534-ED1A-4DC6-A2C9-38B8B703301C}" destId="{57A09FAE-8E76-4198-A333-4B7B9DDE3179}" srcOrd="0" destOrd="0" parTransId="{A2AB4339-E77B-4BC3-888A-74F0E01E011B}" sibTransId="{D269A53D-23E3-4EC3-BFBF-37605FA1799A}"/>
    <dgm:cxn modelId="{49F9380C-9B38-459F-8B1A-3B6CD67D570A}" type="presOf" srcId="{57A09FAE-8E76-4198-A333-4B7B9DDE3179}" destId="{A89AB729-1D9C-4851-824E-C739C8B6976F}" srcOrd="0" destOrd="0" presId="urn:microsoft.com/office/officeart/2005/8/layout/chevron2"/>
    <dgm:cxn modelId="{A7FAE5A2-BF3A-4EA6-BBE5-4C17155CA140}" srcId="{37EC1534-ED1A-4DC6-A2C9-38B8B703301C}" destId="{20D573D6-5FE9-48A7-83B7-A516CF29AF94}" srcOrd="2" destOrd="0" parTransId="{B4174AC9-F489-4533-9017-E4DD851D9190}" sibTransId="{1762052D-4370-4FE5-9515-95EBE0B08640}"/>
    <dgm:cxn modelId="{D8F1552D-DCEB-4E5D-B634-4BD4964F63DA}" type="presOf" srcId="{B699C23B-7730-4E37-BA94-C70222C2DA02}" destId="{64020E12-04DB-4E9F-A49F-F2368A5EA256}" srcOrd="0" destOrd="0" presId="urn:microsoft.com/office/officeart/2005/8/layout/chevron2"/>
    <dgm:cxn modelId="{4472F120-35C0-46CF-B012-5F65B5EABC9A}" srcId="{20D573D6-5FE9-48A7-83B7-A516CF29AF94}" destId="{7D79B94A-CA2C-4680-B42C-4A29AD7E1D70}" srcOrd="0" destOrd="0" parTransId="{27E291A4-88DD-4371-85A1-BD4EF117D096}" sibTransId="{A5D45ADD-C265-4BCC-A6D8-D081103DF5FD}"/>
    <dgm:cxn modelId="{11B303DF-7EAF-4872-9DC2-29B505ABD4F8}" type="presOf" srcId="{7D79B94A-CA2C-4680-B42C-4A29AD7E1D70}" destId="{39A4AFF1-E4AA-4D8B-89C2-919CB6020FCB}" srcOrd="0" destOrd="0" presId="urn:microsoft.com/office/officeart/2005/8/layout/chevron2"/>
    <dgm:cxn modelId="{4A1EFB34-ADA5-4C66-9932-EC0C5806759E}" type="presOf" srcId="{99C88008-541B-417F-B2AD-6333B3BA0CDE}" destId="{EE34BBD6-24A5-42E6-8BB6-14EE9ECE0392}" srcOrd="0" destOrd="0" presId="urn:microsoft.com/office/officeart/2005/8/layout/chevron2"/>
    <dgm:cxn modelId="{A634D03B-0097-44E1-A869-45A26A8AF005}" type="presOf" srcId="{37EC1534-ED1A-4DC6-A2C9-38B8B703301C}" destId="{3F8EC252-0F45-489E-B670-B6EFE54DF929}" srcOrd="0" destOrd="0" presId="urn:microsoft.com/office/officeart/2005/8/layout/chevron2"/>
    <dgm:cxn modelId="{861D9045-FC21-4AF0-ABFB-D054535E09CA}" srcId="{37EC1534-ED1A-4DC6-A2C9-38B8B703301C}" destId="{99C88008-541B-417F-B2AD-6333B3BA0CDE}" srcOrd="1" destOrd="0" parTransId="{845A519B-E213-4A76-8814-6749372A118C}" sibTransId="{2C4FFD37-4549-44D4-8350-710730F6E067}"/>
    <dgm:cxn modelId="{590E412B-6B24-46D7-9E23-AEB7A0AF6250}" srcId="{99C88008-541B-417F-B2AD-6333B3BA0CDE}" destId="{6DCED82E-54C1-4A1F-BAB2-A9CD6E2D7E3C}" srcOrd="0" destOrd="0" parTransId="{9DEF0311-13E4-4C90-ADC7-94F845AF5BE5}" sibTransId="{918CA9CC-0E5B-4784-8A99-2BCF0BCA4A02}"/>
    <dgm:cxn modelId="{DF5D933D-E9BA-4EC2-9E41-20005890CF76}" type="presOf" srcId="{6DCED82E-54C1-4A1F-BAB2-A9CD6E2D7E3C}" destId="{8D7F8F38-B5D3-4A65-A12F-0DF8F4E94FF0}" srcOrd="0" destOrd="0" presId="urn:microsoft.com/office/officeart/2005/8/layout/chevron2"/>
    <dgm:cxn modelId="{B9449BE7-E87B-44E9-99D0-762A5EA171CC}" type="presParOf" srcId="{3F8EC252-0F45-489E-B670-B6EFE54DF929}" destId="{2ABA331C-18D7-41BD-ABB1-8AF054F32437}" srcOrd="0" destOrd="0" presId="urn:microsoft.com/office/officeart/2005/8/layout/chevron2"/>
    <dgm:cxn modelId="{9FE83737-374A-4887-AEC1-89380083F658}" type="presParOf" srcId="{2ABA331C-18D7-41BD-ABB1-8AF054F32437}" destId="{A89AB729-1D9C-4851-824E-C739C8B6976F}" srcOrd="0" destOrd="0" presId="urn:microsoft.com/office/officeart/2005/8/layout/chevron2"/>
    <dgm:cxn modelId="{FCE70B85-75CE-4E2B-969A-CCDBCA0AA817}" type="presParOf" srcId="{2ABA331C-18D7-41BD-ABB1-8AF054F32437}" destId="{64020E12-04DB-4E9F-A49F-F2368A5EA256}" srcOrd="1" destOrd="0" presId="urn:microsoft.com/office/officeart/2005/8/layout/chevron2"/>
    <dgm:cxn modelId="{7435D3E8-07A0-4F08-B2BC-56BF8F8207B9}" type="presParOf" srcId="{3F8EC252-0F45-489E-B670-B6EFE54DF929}" destId="{A8CCABAD-E4F9-4364-9CB2-8DB47FA71859}" srcOrd="1" destOrd="0" presId="urn:microsoft.com/office/officeart/2005/8/layout/chevron2"/>
    <dgm:cxn modelId="{66CE6BC4-47B0-45E1-A65D-955CE6F6327A}" type="presParOf" srcId="{3F8EC252-0F45-489E-B670-B6EFE54DF929}" destId="{4B3CB0DE-D093-4EEA-BCCA-08D0633A0AF6}" srcOrd="2" destOrd="0" presId="urn:microsoft.com/office/officeart/2005/8/layout/chevron2"/>
    <dgm:cxn modelId="{EE1C6ACB-6344-4475-878B-5E36F29C9EE2}" type="presParOf" srcId="{4B3CB0DE-D093-4EEA-BCCA-08D0633A0AF6}" destId="{EE34BBD6-24A5-42E6-8BB6-14EE9ECE0392}" srcOrd="0" destOrd="0" presId="urn:microsoft.com/office/officeart/2005/8/layout/chevron2"/>
    <dgm:cxn modelId="{B9FF5561-27AB-4B7D-B778-AA8ED73653FD}" type="presParOf" srcId="{4B3CB0DE-D093-4EEA-BCCA-08D0633A0AF6}" destId="{8D7F8F38-B5D3-4A65-A12F-0DF8F4E94FF0}" srcOrd="1" destOrd="0" presId="urn:microsoft.com/office/officeart/2005/8/layout/chevron2"/>
    <dgm:cxn modelId="{A9BB3A8B-2BAD-4A7B-A2C9-8B2DD8686766}" type="presParOf" srcId="{3F8EC252-0F45-489E-B670-B6EFE54DF929}" destId="{C4279DF2-C3F8-4E51-A342-E79B97457830}" srcOrd="3" destOrd="0" presId="urn:microsoft.com/office/officeart/2005/8/layout/chevron2"/>
    <dgm:cxn modelId="{A00F2801-7820-4C73-AB0E-AFD9E1D0CD91}" type="presParOf" srcId="{3F8EC252-0F45-489E-B670-B6EFE54DF929}" destId="{2A37B357-2A69-4A96-BE92-0473EF9A8E2E}" srcOrd="4" destOrd="0" presId="urn:microsoft.com/office/officeart/2005/8/layout/chevron2"/>
    <dgm:cxn modelId="{102A63F4-67F0-480E-8CBC-D6321AFF029B}" type="presParOf" srcId="{2A37B357-2A69-4A96-BE92-0473EF9A8E2E}" destId="{55E1F259-9738-4655-A697-E50F2C82AE9C}" srcOrd="0" destOrd="0" presId="urn:microsoft.com/office/officeart/2005/8/layout/chevron2"/>
    <dgm:cxn modelId="{2DAD07B7-D28C-4269-9840-ACEB50DEEC11}" type="presParOf" srcId="{2A37B357-2A69-4A96-BE92-0473EF9A8E2E}" destId="{39A4AFF1-E4AA-4D8B-89C2-919CB6020FC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A675B7-B352-45F8-917B-6F96B29CB231}" type="doc">
      <dgm:prSet loTypeId="urn:microsoft.com/office/officeart/2009/layout/CirclePictureHierarchy" loCatId="hierarchy" qsTypeId="urn:microsoft.com/office/officeart/2005/8/quickstyle/3d3" qsCatId="3D" csTypeId="urn:microsoft.com/office/officeart/2005/8/colors/accent2_5" csCatId="accent2" phldr="1"/>
      <dgm:spPr/>
      <dgm:t>
        <a:bodyPr/>
        <a:lstStyle/>
        <a:p>
          <a:endParaRPr lang="zh-HK" altLang="en-US"/>
        </a:p>
      </dgm:t>
    </dgm:pt>
    <dgm:pt modelId="{76D1E3E7-3544-428A-A472-E9C765C219D2}">
      <dgm:prSet phldrT="[文字]" custT="1"/>
      <dgm:spPr/>
      <dgm:t>
        <a:bodyPr/>
        <a:lstStyle/>
        <a:p>
          <a:pPr algn="ctr"/>
          <a:r>
            <a:rPr lang="en-US" altLang="en-US" sz="1900" dirty="0" smtClean="0">
              <a:latin typeface="Cambria" panose="02040503050406030204" pitchFamily="18" charset="0"/>
              <a:ea typeface="標楷體" pitchFamily="65" charset="-120"/>
            </a:rPr>
            <a:t>KGs currently under Rent Reimbursement Scheme</a:t>
          </a:r>
          <a:endParaRPr lang="zh-HK" altLang="en-US" sz="1900" dirty="0">
            <a:latin typeface="Cambria" panose="02040503050406030204" pitchFamily="18" charset="0"/>
            <a:ea typeface="標楷體" pitchFamily="65" charset="-120"/>
          </a:endParaRPr>
        </a:p>
      </dgm:t>
    </dgm:pt>
    <dgm:pt modelId="{12B67448-9D1C-43A0-B8E2-A9BB281D6FEB}" type="parTrans" cxnId="{7A68E6B3-EF90-45BC-AC06-2BC9BF8939BA}">
      <dgm:prSet/>
      <dgm:spPr/>
      <dgm:t>
        <a:bodyPr/>
        <a:lstStyle/>
        <a:p>
          <a:endParaRPr lang="zh-HK" altLang="en-US"/>
        </a:p>
      </dgm:t>
    </dgm:pt>
    <dgm:pt modelId="{6C7EFC63-BC74-4CAF-9C6F-94EA9F1BBB3F}" type="sibTrans" cxnId="{7A68E6B3-EF90-45BC-AC06-2BC9BF8939BA}">
      <dgm:prSet/>
      <dgm:spPr/>
      <dgm:t>
        <a:bodyPr/>
        <a:lstStyle/>
        <a:p>
          <a:endParaRPr lang="zh-HK" altLang="en-US"/>
        </a:p>
      </dgm:t>
    </dgm:pt>
    <dgm:pt modelId="{D62D60FF-6F92-4669-B285-72209D898625}">
      <dgm:prSet phldrT="[文字]" custT="1"/>
      <dgm:spPr/>
      <dgm:t>
        <a:bodyPr/>
        <a:lstStyle/>
        <a:p>
          <a:pPr algn="ctr"/>
          <a:r>
            <a:rPr lang="en-US" altLang="zh-HK" sz="1900" dirty="0" smtClean="0">
              <a:latin typeface="Cambria" panose="02040503050406030204" pitchFamily="18" charset="0"/>
              <a:ea typeface="標楷體" pitchFamily="65" charset="-120"/>
            </a:rPr>
            <a:t>Former aided child care </a:t>
          </a:r>
          <a:r>
            <a:rPr lang="en-US" altLang="zh-HK" sz="1900" dirty="0" err="1" smtClean="0">
              <a:latin typeface="Cambria" panose="02040503050406030204" pitchFamily="18" charset="0"/>
              <a:ea typeface="標楷體" pitchFamily="65" charset="-120"/>
            </a:rPr>
            <a:t>centres</a:t>
          </a:r>
          <a:r>
            <a:rPr lang="en-US" altLang="zh-HK" sz="1900" dirty="0" smtClean="0">
              <a:latin typeface="Cambria" panose="02040503050406030204" pitchFamily="18" charset="0"/>
              <a:ea typeface="標楷體" pitchFamily="65" charset="-120"/>
            </a:rPr>
            <a:t> under the Social Welfare Department</a:t>
          </a:r>
          <a:endParaRPr lang="zh-HK" altLang="en-US" sz="1900" dirty="0">
            <a:latin typeface="Cambria" panose="02040503050406030204" pitchFamily="18" charset="0"/>
            <a:ea typeface="標楷體" pitchFamily="65" charset="-120"/>
          </a:endParaRPr>
        </a:p>
      </dgm:t>
    </dgm:pt>
    <dgm:pt modelId="{8DB90622-88D4-4FE0-B701-438543051896}" type="parTrans" cxnId="{5CBAC4C1-194B-4DB9-B5D0-813C6CF32F26}">
      <dgm:prSet/>
      <dgm:spPr/>
      <dgm:t>
        <a:bodyPr/>
        <a:lstStyle/>
        <a:p>
          <a:endParaRPr lang="zh-HK" altLang="en-US"/>
        </a:p>
      </dgm:t>
    </dgm:pt>
    <dgm:pt modelId="{57E5CF92-1247-43F1-B085-301AAD4AC0B1}" type="sibTrans" cxnId="{5CBAC4C1-194B-4DB9-B5D0-813C6CF32F26}">
      <dgm:prSet/>
      <dgm:spPr/>
      <dgm:t>
        <a:bodyPr/>
        <a:lstStyle/>
        <a:p>
          <a:endParaRPr lang="zh-HK" altLang="en-US"/>
        </a:p>
      </dgm:t>
    </dgm:pt>
    <dgm:pt modelId="{C1FD038E-6129-4E58-81AA-F7C0E5F1EA31}">
      <dgm:prSet phldrT="[文字]" custT="1"/>
      <dgm:spPr/>
      <dgm:t>
        <a:bodyPr/>
        <a:lstStyle/>
        <a:p>
          <a:pPr algn="ctr"/>
          <a:r>
            <a:rPr lang="en-US" altLang="zh-HK" sz="1900" dirty="0" smtClean="0">
              <a:latin typeface="Cambria" panose="02040503050406030204" pitchFamily="18" charset="0"/>
              <a:ea typeface="標楷體" pitchFamily="65" charset="-120"/>
            </a:rPr>
            <a:t>Nominated Estate KGs/Other KGs under-Grace-Period</a:t>
          </a:r>
          <a:endParaRPr lang="zh-HK" altLang="en-US" sz="1900" dirty="0">
            <a:latin typeface="Cambria" panose="02040503050406030204" pitchFamily="18" charset="0"/>
            <a:ea typeface="標楷體" pitchFamily="65" charset="-120"/>
          </a:endParaRPr>
        </a:p>
      </dgm:t>
    </dgm:pt>
    <dgm:pt modelId="{ABDA8441-720E-4AB5-A6A7-7783DC7CF670}" type="sibTrans" cxnId="{B709B598-929E-47B7-9F9F-2C4BB29A4118}">
      <dgm:prSet/>
      <dgm:spPr/>
      <dgm:t>
        <a:bodyPr/>
        <a:lstStyle/>
        <a:p>
          <a:endParaRPr lang="zh-HK" altLang="en-US"/>
        </a:p>
      </dgm:t>
    </dgm:pt>
    <dgm:pt modelId="{551E81BD-9F48-4355-9E0E-5734E12D768D}" type="parTrans" cxnId="{B709B598-929E-47B7-9F9F-2C4BB29A4118}">
      <dgm:prSet/>
      <dgm:spPr/>
      <dgm:t>
        <a:bodyPr/>
        <a:lstStyle/>
        <a:p>
          <a:endParaRPr lang="zh-HK" altLang="en-US"/>
        </a:p>
      </dgm:t>
    </dgm:pt>
    <dgm:pt modelId="{979AAAAE-E363-41FB-B14D-C7FDC3754411}" type="pres">
      <dgm:prSet presAssocID="{10A675B7-B352-45F8-917B-6F96B29CB231}" presName="hierChild1" presStyleCnt="0">
        <dgm:presLayoutVars>
          <dgm:chPref val="1"/>
          <dgm:dir/>
          <dgm:animOne val="branch"/>
          <dgm:animLvl val="lvl"/>
          <dgm:resizeHandles/>
        </dgm:presLayoutVars>
      </dgm:prSet>
      <dgm:spPr/>
      <dgm:t>
        <a:bodyPr/>
        <a:lstStyle/>
        <a:p>
          <a:endParaRPr lang="zh-TW" altLang="en-US"/>
        </a:p>
      </dgm:t>
    </dgm:pt>
    <dgm:pt modelId="{C3C865F1-7D00-4048-B02F-3F263BB65018}" type="pres">
      <dgm:prSet presAssocID="{76D1E3E7-3544-428A-A472-E9C765C219D2}" presName="hierRoot1" presStyleCnt="0"/>
      <dgm:spPr/>
    </dgm:pt>
    <dgm:pt modelId="{2588580D-BC7E-4516-8F03-FBDC9FF158BC}" type="pres">
      <dgm:prSet presAssocID="{76D1E3E7-3544-428A-A472-E9C765C219D2}" presName="composite" presStyleCnt="0"/>
      <dgm:spPr/>
    </dgm:pt>
    <dgm:pt modelId="{8057E965-619A-4AA0-BE22-4626F503D9C4}" type="pres">
      <dgm:prSet presAssocID="{76D1E3E7-3544-428A-A472-E9C765C219D2}" presName="image" presStyleLbl="node0" presStyleIdx="0" presStyleCnt="1" custScaleX="292434" custScaleY="155380" custLinFactNeighborX="59499" custLinFactNeighborY="-77736"/>
      <dgm:spPr>
        <a:prstGeom prst="roundRect">
          <a:avLst/>
        </a:prstGeom>
        <a:solidFill>
          <a:schemeClr val="bg1">
            <a:alpha val="80000"/>
          </a:schemeClr>
        </a:solidFill>
      </dgm:spPr>
    </dgm:pt>
    <dgm:pt modelId="{41C2043F-198A-473F-BF65-42B62FA02C0A}" type="pres">
      <dgm:prSet presAssocID="{76D1E3E7-3544-428A-A472-E9C765C219D2}" presName="text" presStyleLbl="revTx" presStyleIdx="0" presStyleCnt="3" custScaleX="164795" custLinFactNeighborX="-43667" custLinFactNeighborY="-75958">
        <dgm:presLayoutVars>
          <dgm:chPref val="3"/>
        </dgm:presLayoutVars>
      </dgm:prSet>
      <dgm:spPr>
        <a:prstGeom prst="roundRect">
          <a:avLst/>
        </a:prstGeom>
      </dgm:spPr>
      <dgm:t>
        <a:bodyPr/>
        <a:lstStyle/>
        <a:p>
          <a:endParaRPr lang="zh-HK" altLang="en-US"/>
        </a:p>
      </dgm:t>
    </dgm:pt>
    <dgm:pt modelId="{C247DC24-6929-40D9-93ED-7BE4EE841B99}" type="pres">
      <dgm:prSet presAssocID="{76D1E3E7-3544-428A-A472-E9C765C219D2}" presName="hierChild2" presStyleCnt="0"/>
      <dgm:spPr/>
    </dgm:pt>
    <dgm:pt modelId="{A82749D6-5E44-4690-9FB2-1862D1445E1F}" type="pres">
      <dgm:prSet presAssocID="{551E81BD-9F48-4355-9E0E-5734E12D768D}" presName="Name10" presStyleLbl="parChTrans1D2" presStyleIdx="0" presStyleCnt="2"/>
      <dgm:spPr/>
      <dgm:t>
        <a:bodyPr/>
        <a:lstStyle/>
        <a:p>
          <a:endParaRPr lang="zh-TW" altLang="en-US"/>
        </a:p>
      </dgm:t>
    </dgm:pt>
    <dgm:pt modelId="{8F32528B-4607-4093-96D3-C821F7C5196F}" type="pres">
      <dgm:prSet presAssocID="{C1FD038E-6129-4E58-81AA-F7C0E5F1EA31}" presName="hierRoot2" presStyleCnt="0"/>
      <dgm:spPr/>
    </dgm:pt>
    <dgm:pt modelId="{3CCD0A9D-FC1F-4979-B520-3EACA3C52731}" type="pres">
      <dgm:prSet presAssocID="{C1FD038E-6129-4E58-81AA-F7C0E5F1EA31}" presName="composite2" presStyleCnt="0"/>
      <dgm:spPr/>
    </dgm:pt>
    <dgm:pt modelId="{E18E1818-6768-462D-BB56-9AE522A1041B}" type="pres">
      <dgm:prSet presAssocID="{C1FD038E-6129-4E58-81AA-F7C0E5F1EA31}" presName="image2" presStyleLbl="node2" presStyleIdx="0" presStyleCnt="2" custScaleX="268371" custScaleY="132962" custLinFactNeighborX="26120" custLinFactNeighborY="-34103"/>
      <dgm:spPr>
        <a:prstGeom prst="roundRect">
          <a:avLst/>
        </a:prstGeom>
      </dgm:spPr>
    </dgm:pt>
    <dgm:pt modelId="{26B4E125-0AE0-468A-A2BB-E7302CC2E1E2}" type="pres">
      <dgm:prSet presAssocID="{C1FD038E-6129-4E58-81AA-F7C0E5F1EA31}" presName="text2" presStyleLbl="revTx" presStyleIdx="1" presStyleCnt="3" custScaleX="147302" custScaleY="118781" custLinFactNeighborX="-68311" custLinFactNeighborY="-29552">
        <dgm:presLayoutVars>
          <dgm:chPref val="3"/>
        </dgm:presLayoutVars>
      </dgm:prSet>
      <dgm:spPr/>
      <dgm:t>
        <a:bodyPr/>
        <a:lstStyle/>
        <a:p>
          <a:endParaRPr lang="zh-HK" altLang="en-US"/>
        </a:p>
      </dgm:t>
    </dgm:pt>
    <dgm:pt modelId="{FE45C6B1-D6FE-44C0-8AD1-BB91BEFE1670}" type="pres">
      <dgm:prSet presAssocID="{C1FD038E-6129-4E58-81AA-F7C0E5F1EA31}" presName="hierChild3" presStyleCnt="0"/>
      <dgm:spPr/>
    </dgm:pt>
    <dgm:pt modelId="{21ED2735-4B7E-4443-A245-B9C82DB6F683}" type="pres">
      <dgm:prSet presAssocID="{8DB90622-88D4-4FE0-B701-438543051896}" presName="Name10" presStyleLbl="parChTrans1D2" presStyleIdx="1" presStyleCnt="2"/>
      <dgm:spPr/>
      <dgm:t>
        <a:bodyPr/>
        <a:lstStyle/>
        <a:p>
          <a:endParaRPr lang="zh-TW" altLang="en-US"/>
        </a:p>
      </dgm:t>
    </dgm:pt>
    <dgm:pt modelId="{4ECBB8D2-5284-41F6-B3EA-B966AA9A2275}" type="pres">
      <dgm:prSet presAssocID="{D62D60FF-6F92-4669-B285-72209D898625}" presName="hierRoot2" presStyleCnt="0"/>
      <dgm:spPr/>
    </dgm:pt>
    <dgm:pt modelId="{C090B9B1-63CD-4650-AD2D-3034385C0096}" type="pres">
      <dgm:prSet presAssocID="{D62D60FF-6F92-4669-B285-72209D898625}" presName="composite2" presStyleCnt="0"/>
      <dgm:spPr/>
    </dgm:pt>
    <dgm:pt modelId="{2CE250E7-95A0-469E-A9DF-306E19BF8BAC}" type="pres">
      <dgm:prSet presAssocID="{D62D60FF-6F92-4669-B285-72209D898625}" presName="image2" presStyleLbl="node2" presStyleIdx="1" presStyleCnt="2" custScaleX="268154" custScaleY="132908" custLinFactNeighborX="70506" custLinFactNeighborY="-32240"/>
      <dgm:spPr>
        <a:prstGeom prst="roundRect">
          <a:avLst/>
        </a:prstGeom>
      </dgm:spPr>
    </dgm:pt>
    <dgm:pt modelId="{0F462B7F-582E-47BC-9923-E3AA1D8250BA}" type="pres">
      <dgm:prSet presAssocID="{D62D60FF-6F92-4669-B285-72209D898625}" presName="text2" presStyleLbl="revTx" presStyleIdx="2" presStyleCnt="3" custScaleX="156642" custLinFactNeighborX="-31679" custLinFactNeighborY="-29858">
        <dgm:presLayoutVars>
          <dgm:chPref val="3"/>
        </dgm:presLayoutVars>
      </dgm:prSet>
      <dgm:spPr/>
      <dgm:t>
        <a:bodyPr/>
        <a:lstStyle/>
        <a:p>
          <a:endParaRPr lang="zh-HK" altLang="en-US"/>
        </a:p>
      </dgm:t>
    </dgm:pt>
    <dgm:pt modelId="{AF2AEEEA-FCA6-4787-8CFB-B94B8A8526EB}" type="pres">
      <dgm:prSet presAssocID="{D62D60FF-6F92-4669-B285-72209D898625}" presName="hierChild3" presStyleCnt="0"/>
      <dgm:spPr/>
    </dgm:pt>
  </dgm:ptLst>
  <dgm:cxnLst>
    <dgm:cxn modelId="{B0587F49-42E3-4ABF-B38A-FC8B832656EE}" type="presOf" srcId="{76D1E3E7-3544-428A-A472-E9C765C219D2}" destId="{41C2043F-198A-473F-BF65-42B62FA02C0A}" srcOrd="0" destOrd="0" presId="urn:microsoft.com/office/officeart/2009/layout/CirclePictureHierarchy"/>
    <dgm:cxn modelId="{3015D331-14FC-447B-8F8F-3A611FAE35EE}" type="presOf" srcId="{10A675B7-B352-45F8-917B-6F96B29CB231}" destId="{979AAAAE-E363-41FB-B14D-C7FDC3754411}" srcOrd="0" destOrd="0" presId="urn:microsoft.com/office/officeart/2009/layout/CirclePictureHierarchy"/>
    <dgm:cxn modelId="{E833F2D8-C453-4485-85A2-A77D3866D351}" type="presOf" srcId="{551E81BD-9F48-4355-9E0E-5734E12D768D}" destId="{A82749D6-5E44-4690-9FB2-1862D1445E1F}" srcOrd="0" destOrd="0" presId="urn:microsoft.com/office/officeart/2009/layout/CirclePictureHierarchy"/>
    <dgm:cxn modelId="{3A283601-DAEA-457E-915C-7BA2A97143FF}" type="presOf" srcId="{8DB90622-88D4-4FE0-B701-438543051896}" destId="{21ED2735-4B7E-4443-A245-B9C82DB6F683}" srcOrd="0" destOrd="0" presId="urn:microsoft.com/office/officeart/2009/layout/CirclePictureHierarchy"/>
    <dgm:cxn modelId="{7A68E6B3-EF90-45BC-AC06-2BC9BF8939BA}" srcId="{10A675B7-B352-45F8-917B-6F96B29CB231}" destId="{76D1E3E7-3544-428A-A472-E9C765C219D2}" srcOrd="0" destOrd="0" parTransId="{12B67448-9D1C-43A0-B8E2-A9BB281D6FEB}" sibTransId="{6C7EFC63-BC74-4CAF-9C6F-94EA9F1BBB3F}"/>
    <dgm:cxn modelId="{5CBAC4C1-194B-4DB9-B5D0-813C6CF32F26}" srcId="{76D1E3E7-3544-428A-A472-E9C765C219D2}" destId="{D62D60FF-6F92-4669-B285-72209D898625}" srcOrd="1" destOrd="0" parTransId="{8DB90622-88D4-4FE0-B701-438543051896}" sibTransId="{57E5CF92-1247-43F1-B085-301AAD4AC0B1}"/>
    <dgm:cxn modelId="{DD00BEF0-F6AD-4D35-81C7-4142459E0B08}" type="presOf" srcId="{C1FD038E-6129-4E58-81AA-F7C0E5F1EA31}" destId="{26B4E125-0AE0-468A-A2BB-E7302CC2E1E2}" srcOrd="0" destOrd="0" presId="urn:microsoft.com/office/officeart/2009/layout/CirclePictureHierarchy"/>
    <dgm:cxn modelId="{C8E4A4BB-2CFF-4B17-A22D-002F4B6EDBAF}" type="presOf" srcId="{D62D60FF-6F92-4669-B285-72209D898625}" destId="{0F462B7F-582E-47BC-9923-E3AA1D8250BA}" srcOrd="0" destOrd="0" presId="urn:microsoft.com/office/officeart/2009/layout/CirclePictureHierarchy"/>
    <dgm:cxn modelId="{B709B598-929E-47B7-9F9F-2C4BB29A4118}" srcId="{76D1E3E7-3544-428A-A472-E9C765C219D2}" destId="{C1FD038E-6129-4E58-81AA-F7C0E5F1EA31}" srcOrd="0" destOrd="0" parTransId="{551E81BD-9F48-4355-9E0E-5734E12D768D}" sibTransId="{ABDA8441-720E-4AB5-A6A7-7783DC7CF670}"/>
    <dgm:cxn modelId="{5CDD600E-525C-4DFD-B173-204B39263661}" type="presParOf" srcId="{979AAAAE-E363-41FB-B14D-C7FDC3754411}" destId="{C3C865F1-7D00-4048-B02F-3F263BB65018}" srcOrd="0" destOrd="0" presId="urn:microsoft.com/office/officeart/2009/layout/CirclePictureHierarchy"/>
    <dgm:cxn modelId="{37CA61CA-12C2-4B51-B20A-162F331BC43B}" type="presParOf" srcId="{C3C865F1-7D00-4048-B02F-3F263BB65018}" destId="{2588580D-BC7E-4516-8F03-FBDC9FF158BC}" srcOrd="0" destOrd="0" presId="urn:microsoft.com/office/officeart/2009/layout/CirclePictureHierarchy"/>
    <dgm:cxn modelId="{74388B4F-1C12-4A80-8239-A6E4908F96AA}" type="presParOf" srcId="{2588580D-BC7E-4516-8F03-FBDC9FF158BC}" destId="{8057E965-619A-4AA0-BE22-4626F503D9C4}" srcOrd="0" destOrd="0" presId="urn:microsoft.com/office/officeart/2009/layout/CirclePictureHierarchy"/>
    <dgm:cxn modelId="{5E1EC8BA-AEA0-4E62-9E6E-D4723861AE86}" type="presParOf" srcId="{2588580D-BC7E-4516-8F03-FBDC9FF158BC}" destId="{41C2043F-198A-473F-BF65-42B62FA02C0A}" srcOrd="1" destOrd="0" presId="urn:microsoft.com/office/officeart/2009/layout/CirclePictureHierarchy"/>
    <dgm:cxn modelId="{715E3CD4-6DBA-4AA3-AED5-D85F2D092CBE}" type="presParOf" srcId="{C3C865F1-7D00-4048-B02F-3F263BB65018}" destId="{C247DC24-6929-40D9-93ED-7BE4EE841B99}" srcOrd="1" destOrd="0" presId="urn:microsoft.com/office/officeart/2009/layout/CirclePictureHierarchy"/>
    <dgm:cxn modelId="{4CBBA483-193E-4F99-AE77-5FACC0433ADF}" type="presParOf" srcId="{C247DC24-6929-40D9-93ED-7BE4EE841B99}" destId="{A82749D6-5E44-4690-9FB2-1862D1445E1F}" srcOrd="0" destOrd="0" presId="urn:microsoft.com/office/officeart/2009/layout/CirclePictureHierarchy"/>
    <dgm:cxn modelId="{2EFED653-7BF0-4E38-B26E-1A697E950ACE}" type="presParOf" srcId="{C247DC24-6929-40D9-93ED-7BE4EE841B99}" destId="{8F32528B-4607-4093-96D3-C821F7C5196F}" srcOrd="1" destOrd="0" presId="urn:microsoft.com/office/officeart/2009/layout/CirclePictureHierarchy"/>
    <dgm:cxn modelId="{331272DC-46AC-4FB9-A8B7-E7C8C20BA7E4}" type="presParOf" srcId="{8F32528B-4607-4093-96D3-C821F7C5196F}" destId="{3CCD0A9D-FC1F-4979-B520-3EACA3C52731}" srcOrd="0" destOrd="0" presId="urn:microsoft.com/office/officeart/2009/layout/CirclePictureHierarchy"/>
    <dgm:cxn modelId="{75A839C7-9A55-4336-8C2B-3BBC5D2CE34B}" type="presParOf" srcId="{3CCD0A9D-FC1F-4979-B520-3EACA3C52731}" destId="{E18E1818-6768-462D-BB56-9AE522A1041B}" srcOrd="0" destOrd="0" presId="urn:microsoft.com/office/officeart/2009/layout/CirclePictureHierarchy"/>
    <dgm:cxn modelId="{28E2FB72-30B4-49F6-8F7B-87A2B0C79EF8}" type="presParOf" srcId="{3CCD0A9D-FC1F-4979-B520-3EACA3C52731}" destId="{26B4E125-0AE0-468A-A2BB-E7302CC2E1E2}" srcOrd="1" destOrd="0" presId="urn:microsoft.com/office/officeart/2009/layout/CirclePictureHierarchy"/>
    <dgm:cxn modelId="{CC5CF759-4242-40FF-8519-13C26F0CCA46}" type="presParOf" srcId="{8F32528B-4607-4093-96D3-C821F7C5196F}" destId="{FE45C6B1-D6FE-44C0-8AD1-BB91BEFE1670}" srcOrd="1" destOrd="0" presId="urn:microsoft.com/office/officeart/2009/layout/CirclePictureHierarchy"/>
    <dgm:cxn modelId="{FD4B1797-8407-4E9C-BC97-7A87F0FA2CE6}" type="presParOf" srcId="{C247DC24-6929-40D9-93ED-7BE4EE841B99}" destId="{21ED2735-4B7E-4443-A245-B9C82DB6F683}" srcOrd="2" destOrd="0" presId="urn:microsoft.com/office/officeart/2009/layout/CirclePictureHierarchy"/>
    <dgm:cxn modelId="{DE64F662-B988-4061-833C-A13EA95DB7CA}" type="presParOf" srcId="{C247DC24-6929-40D9-93ED-7BE4EE841B99}" destId="{4ECBB8D2-5284-41F6-B3EA-B966AA9A2275}" srcOrd="3" destOrd="0" presId="urn:microsoft.com/office/officeart/2009/layout/CirclePictureHierarchy"/>
    <dgm:cxn modelId="{ACA403CA-E8C9-46DE-963E-EAB80B0EEA2B}" type="presParOf" srcId="{4ECBB8D2-5284-41F6-B3EA-B966AA9A2275}" destId="{C090B9B1-63CD-4650-AD2D-3034385C0096}" srcOrd="0" destOrd="0" presId="urn:microsoft.com/office/officeart/2009/layout/CirclePictureHierarchy"/>
    <dgm:cxn modelId="{CF9A2FB8-056D-4822-B9E3-05F3F6773B45}" type="presParOf" srcId="{C090B9B1-63CD-4650-AD2D-3034385C0096}" destId="{2CE250E7-95A0-469E-A9DF-306E19BF8BAC}" srcOrd="0" destOrd="0" presId="urn:microsoft.com/office/officeart/2009/layout/CirclePictureHierarchy"/>
    <dgm:cxn modelId="{75FE267D-FE12-4F41-9B18-FCC8E8EBF9E7}" type="presParOf" srcId="{C090B9B1-63CD-4650-AD2D-3034385C0096}" destId="{0F462B7F-582E-47BC-9923-E3AA1D8250BA}" srcOrd="1" destOrd="0" presId="urn:microsoft.com/office/officeart/2009/layout/CirclePictureHierarchy"/>
    <dgm:cxn modelId="{A4C92811-13CF-47AC-A035-E97200ADA5BF}" type="presParOf" srcId="{4ECBB8D2-5284-41F6-B3EA-B966AA9A2275}" destId="{AF2AEEEA-FCA6-4787-8CFB-B94B8A8526EB}"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49C60F-B462-4EB2-8CDA-C123CA977538}">
      <dsp:nvSpPr>
        <dsp:cNvPr id="0" name=""/>
        <dsp:cNvSpPr/>
      </dsp:nvSpPr>
      <dsp:spPr>
        <a:xfrm>
          <a:off x="792087" y="1296145"/>
          <a:ext cx="2638552" cy="2638682"/>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altLang="zh-HK" sz="2300" kern="1200" dirty="0" smtClean="0"/>
            <a:t>- Para. 3 of EDBCM 32/2017 </a:t>
          </a:r>
        </a:p>
        <a:p>
          <a:pPr lvl="0" algn="ctr" defTabSz="1022350">
            <a:lnSpc>
              <a:spcPct val="90000"/>
            </a:lnSpc>
            <a:spcBef>
              <a:spcPct val="0"/>
            </a:spcBef>
            <a:spcAft>
              <a:spcPct val="35000"/>
            </a:spcAft>
          </a:pPr>
          <a:r>
            <a:rPr lang="en-US" altLang="zh-HK" sz="2300" kern="1200" dirty="0" smtClean="0"/>
            <a:t>- Para. 7.1 of RSS Guide</a:t>
          </a:r>
          <a:endParaRPr lang="zh-HK" altLang="en-US" sz="2300" kern="1200" dirty="0">
            <a:latin typeface="標楷體" pitchFamily="65" charset="-120"/>
            <a:ea typeface="標楷體" pitchFamily="65" charset="-120"/>
          </a:endParaRPr>
        </a:p>
      </dsp:txBody>
      <dsp:txXfrm>
        <a:off x="1178494" y="1682571"/>
        <a:ext cx="1865738" cy="1865830"/>
      </dsp:txXfrm>
    </dsp:sp>
    <dsp:sp modelId="{93E9BE50-A600-4720-BD44-192318FAECAC}">
      <dsp:nvSpPr>
        <dsp:cNvPr id="0" name=""/>
        <dsp:cNvSpPr/>
      </dsp:nvSpPr>
      <dsp:spPr>
        <a:xfrm>
          <a:off x="270800" y="0"/>
          <a:ext cx="5318886" cy="5544616"/>
        </a:xfrm>
        <a:prstGeom prst="blockArc">
          <a:avLst>
            <a:gd name="adj1" fmla="val 17527788"/>
            <a:gd name="adj2" fmla="val 4119114"/>
            <a:gd name="adj3" fmla="val 575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1BBC997-13A2-4C7E-928F-7EB92E3334C4}">
      <dsp:nvSpPr>
        <dsp:cNvPr id="0" name=""/>
        <dsp:cNvSpPr/>
      </dsp:nvSpPr>
      <dsp:spPr>
        <a:xfrm>
          <a:off x="4187241" y="467411"/>
          <a:ext cx="1413481" cy="1413877"/>
        </a:xfrm>
        <a:prstGeom prst="ellipse">
          <a:avLst/>
        </a:prstGeom>
        <a:solidFill>
          <a:schemeClr val="accent2">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ED39DC6E-F562-4B22-97E7-1AA06100225D}">
      <dsp:nvSpPr>
        <dsp:cNvPr id="0" name=""/>
        <dsp:cNvSpPr/>
      </dsp:nvSpPr>
      <dsp:spPr>
        <a:xfrm>
          <a:off x="5707936" y="490144"/>
          <a:ext cx="1892000" cy="13684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a:lnSpc>
              <a:spcPct val="90000"/>
            </a:lnSpc>
            <a:spcBef>
              <a:spcPct val="0"/>
            </a:spcBef>
            <a:spcAft>
              <a:spcPct val="10000"/>
            </a:spcAft>
          </a:pPr>
          <a:r>
            <a:rPr lang="en-US" altLang="en-US" sz="2400" kern="1200" dirty="0" smtClean="0"/>
            <a:t>Only KGs approved to join the Scheme </a:t>
          </a:r>
          <a:endParaRPr lang="zh-HK" altLang="en-US" sz="2400" kern="1200" dirty="0">
            <a:latin typeface="標楷體" pitchFamily="65" charset="-120"/>
            <a:ea typeface="標楷體" pitchFamily="65" charset="-120"/>
          </a:endParaRPr>
        </a:p>
      </dsp:txBody>
      <dsp:txXfrm>
        <a:off x="5707936" y="490144"/>
        <a:ext cx="1892000" cy="1368411"/>
      </dsp:txXfrm>
    </dsp:sp>
    <dsp:sp modelId="{4C2FE131-6E3A-4CBE-9C03-46F3252B4659}">
      <dsp:nvSpPr>
        <dsp:cNvPr id="0" name=""/>
        <dsp:cNvSpPr/>
      </dsp:nvSpPr>
      <dsp:spPr>
        <a:xfrm>
          <a:off x="4733556" y="2075904"/>
          <a:ext cx="1413481" cy="1413877"/>
        </a:xfrm>
        <a:prstGeom prst="ellipse">
          <a:avLst/>
        </a:prstGeom>
        <a:solidFill>
          <a:schemeClr val="accent2">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862FDC8B-ABDB-4362-B62C-E8E2304F3342}">
      <dsp:nvSpPr>
        <dsp:cNvPr id="0" name=""/>
        <dsp:cNvSpPr/>
      </dsp:nvSpPr>
      <dsp:spPr>
        <a:xfrm>
          <a:off x="6262135" y="2159988"/>
          <a:ext cx="1892000" cy="13684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l" defTabSz="1066800">
            <a:lnSpc>
              <a:spcPct val="90000"/>
            </a:lnSpc>
            <a:spcBef>
              <a:spcPct val="0"/>
            </a:spcBef>
            <a:spcAft>
              <a:spcPct val="10000"/>
            </a:spcAft>
          </a:pPr>
          <a:r>
            <a:rPr lang="en-US" altLang="en-US" sz="2400" kern="1200" dirty="0" smtClean="0"/>
            <a:t>Operating in rented premises under TAs</a:t>
          </a:r>
          <a:endParaRPr lang="zh-HK" altLang="en-US" sz="2400" kern="1200" dirty="0">
            <a:latin typeface="標楷體" pitchFamily="65" charset="-120"/>
            <a:ea typeface="標楷體" pitchFamily="65" charset="-120"/>
          </a:endParaRPr>
        </a:p>
      </dsp:txBody>
      <dsp:txXfrm>
        <a:off x="6262135" y="2159988"/>
        <a:ext cx="1892000" cy="1368411"/>
      </dsp:txXfrm>
    </dsp:sp>
    <dsp:sp modelId="{E74D1ED6-5610-4A29-8F81-9FEAF4EF8C54}">
      <dsp:nvSpPr>
        <dsp:cNvPr id="0" name=""/>
        <dsp:cNvSpPr/>
      </dsp:nvSpPr>
      <dsp:spPr>
        <a:xfrm>
          <a:off x="4187241" y="3707130"/>
          <a:ext cx="1413481" cy="1413877"/>
        </a:xfrm>
        <a:prstGeom prst="ellipse">
          <a:avLst/>
        </a:prstGeom>
        <a:solidFill>
          <a:schemeClr val="accent2">
            <a:tint val="5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ACCFA5E5-7530-43FC-9026-C81341A83598}">
      <dsp:nvSpPr>
        <dsp:cNvPr id="0" name=""/>
        <dsp:cNvSpPr/>
      </dsp:nvSpPr>
      <dsp:spPr>
        <a:xfrm>
          <a:off x="5688628" y="3888170"/>
          <a:ext cx="2450272" cy="1368411"/>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altLang="en-US" sz="2400" kern="1200" dirty="0" smtClean="0"/>
            <a:t>Only rental of the KG portion</a:t>
          </a:r>
          <a:endParaRPr lang="zh-HK" altLang="en-US" sz="2400" kern="1200" dirty="0" smtClean="0">
            <a:latin typeface="標楷體" pitchFamily="65" charset="-120"/>
            <a:ea typeface="標楷體" pitchFamily="65" charset="-120"/>
          </a:endParaRPr>
        </a:p>
        <a:p>
          <a:pPr lvl="0" algn="l" defTabSz="1066800">
            <a:lnSpc>
              <a:spcPct val="90000"/>
            </a:lnSpc>
            <a:spcBef>
              <a:spcPct val="0"/>
            </a:spcBef>
            <a:spcAft>
              <a:spcPct val="10000"/>
            </a:spcAft>
          </a:pPr>
          <a:r>
            <a:rPr lang="en-US" altLang="en-US" sz="2400" kern="1200" dirty="0" smtClean="0"/>
            <a:t>for the school premises</a:t>
          </a:r>
          <a:endParaRPr lang="zh-HK" altLang="en-US" sz="2400" kern="1200" dirty="0">
            <a:latin typeface="標楷體" pitchFamily="65" charset="-120"/>
            <a:ea typeface="標楷體" pitchFamily="65" charset="-120"/>
          </a:endParaRPr>
        </a:p>
      </dsp:txBody>
      <dsp:txXfrm>
        <a:off x="5688628" y="3888170"/>
        <a:ext cx="2450272" cy="1368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3A1DA6-07BB-42BF-B28C-EDC1ADC91267}">
      <dsp:nvSpPr>
        <dsp:cNvPr id="0" name=""/>
        <dsp:cNvSpPr/>
      </dsp:nvSpPr>
      <dsp:spPr>
        <a:xfrm rot="16200000">
          <a:off x="296" y="380658"/>
          <a:ext cx="3397932" cy="3397932"/>
        </a:xfrm>
        <a:prstGeom prst="upArrow">
          <a:avLst>
            <a:gd name="adj1" fmla="val 50000"/>
            <a:gd name="adj2" fmla="val 35000"/>
          </a:avLst>
        </a:prstGeom>
        <a:solidFill>
          <a:schemeClr val="accent2">
            <a:shade val="8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n-US" altLang="zh-HK" sz="3000" kern="1200" dirty="0" smtClean="0"/>
            <a:t>Rental Subsidy</a:t>
          </a:r>
          <a:endParaRPr lang="zh-HK" altLang="en-US" sz="3000" kern="1200" dirty="0"/>
        </a:p>
      </dsp:txBody>
      <dsp:txXfrm rot="5400000">
        <a:off x="594934" y="1230141"/>
        <a:ext cx="2803294" cy="1698966"/>
      </dsp:txXfrm>
    </dsp:sp>
    <dsp:sp modelId="{6AE4FCEC-A897-450D-AC0F-61AA4003752F}">
      <dsp:nvSpPr>
        <dsp:cNvPr id="0" name=""/>
        <dsp:cNvSpPr/>
      </dsp:nvSpPr>
      <dsp:spPr>
        <a:xfrm rot="5400000">
          <a:off x="3739171" y="380658"/>
          <a:ext cx="3397932" cy="3397932"/>
        </a:xfrm>
        <a:prstGeom prst="upArrow">
          <a:avLst>
            <a:gd name="adj1" fmla="val 50000"/>
            <a:gd name="adj2" fmla="val 35000"/>
          </a:avLst>
        </a:prstGeom>
        <a:solidFill>
          <a:schemeClr val="accent2">
            <a:shade val="80000"/>
            <a:hueOff val="-35872"/>
            <a:satOff val="-4024"/>
            <a:lumOff val="2568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n-US" altLang="zh-HK" sz="3000" kern="1200" dirty="0" smtClean="0"/>
            <a:t>Premises Maintenance Grant</a:t>
          </a:r>
          <a:endParaRPr lang="zh-HK" altLang="en-US" sz="3000" kern="1200" dirty="0"/>
        </a:p>
      </dsp:txBody>
      <dsp:txXfrm rot="-5400000">
        <a:off x="3739171" y="1230141"/>
        <a:ext cx="2803294" cy="16989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35255-88F1-468C-8989-F25B7B85FEA2}">
      <dsp:nvSpPr>
        <dsp:cNvPr id="0" name=""/>
        <dsp:cNvSpPr/>
      </dsp:nvSpPr>
      <dsp:spPr>
        <a:xfrm>
          <a:off x="1998580" y="193863"/>
          <a:ext cx="3847445" cy="1336167"/>
        </a:xfrm>
        <a:prstGeom prst="ellipse">
          <a:avLst/>
        </a:prstGeom>
        <a:solidFill>
          <a:schemeClr val="accent4">
            <a:tint val="50000"/>
            <a:alpha val="40000"/>
            <a:hueOff val="0"/>
            <a:satOff val="0"/>
            <a:lumOff val="0"/>
            <a:alphaOff val="0"/>
          </a:schemeClr>
        </a:solidFill>
        <a:ln w="9525" cap="flat"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52400" prstMaterial="matte"/>
      </dsp:spPr>
      <dsp:style>
        <a:lnRef idx="1">
          <a:scrgbClr r="0" g="0" b="0"/>
        </a:lnRef>
        <a:fillRef idx="1">
          <a:scrgbClr r="0" g="0" b="0"/>
        </a:fillRef>
        <a:effectRef idx="0">
          <a:scrgbClr r="0" g="0" b="0"/>
        </a:effectRef>
        <a:fontRef idx="minor"/>
      </dsp:style>
    </dsp:sp>
    <dsp:sp modelId="{5E286955-ED09-4C20-B045-CEA2BEA635A9}">
      <dsp:nvSpPr>
        <dsp:cNvPr id="0" name=""/>
        <dsp:cNvSpPr/>
      </dsp:nvSpPr>
      <dsp:spPr>
        <a:xfrm>
          <a:off x="3555454" y="3465683"/>
          <a:ext cx="745628" cy="477202"/>
        </a:xfrm>
        <a:prstGeom prst="downArrow">
          <a:avLst/>
        </a:prstGeom>
        <a:solidFill>
          <a:schemeClr val="accent4">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338DB4F9-D821-4CCC-A1D4-FAA2A6E18FE0}">
      <dsp:nvSpPr>
        <dsp:cNvPr id="0" name=""/>
        <dsp:cNvSpPr/>
      </dsp:nvSpPr>
      <dsp:spPr>
        <a:xfrm>
          <a:off x="2376638" y="3847445"/>
          <a:ext cx="3103259" cy="894754"/>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altLang="en-US" sz="2000" kern="1200" dirty="0" smtClean="0"/>
            <a:t>Different Amount of Rental Subsidy</a:t>
          </a:r>
          <a:endParaRPr lang="zh-HK" altLang="en-US" sz="2000" kern="1200" dirty="0">
            <a:latin typeface="標楷體" pitchFamily="65" charset="-120"/>
            <a:ea typeface="標楷體" pitchFamily="65" charset="-120"/>
          </a:endParaRPr>
        </a:p>
      </dsp:txBody>
      <dsp:txXfrm>
        <a:off x="2376638" y="3847445"/>
        <a:ext cx="3103259" cy="894754"/>
      </dsp:txXfrm>
    </dsp:sp>
    <dsp:sp modelId="{1D3D13F4-FF56-4BB4-82F9-D329C3641883}">
      <dsp:nvSpPr>
        <dsp:cNvPr id="0" name=""/>
        <dsp:cNvSpPr/>
      </dsp:nvSpPr>
      <dsp:spPr>
        <a:xfrm>
          <a:off x="3397380" y="1633225"/>
          <a:ext cx="1342132" cy="1342132"/>
        </a:xfrm>
        <a:prstGeom prst="ellipse">
          <a:avLst/>
        </a:prstGeom>
        <a:solidFill>
          <a:srgbClr val="0000FF"/>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en-US" sz="1600" kern="1200" dirty="0" smtClean="0">
              <a:solidFill>
                <a:schemeClr val="bg1"/>
              </a:solidFill>
            </a:rPr>
            <a:t>Other KGs</a:t>
          </a:r>
          <a:endParaRPr lang="zh-HK" altLang="en-US" sz="1600" kern="1200" dirty="0">
            <a:solidFill>
              <a:schemeClr val="bg1"/>
            </a:solidFill>
          </a:endParaRPr>
        </a:p>
      </dsp:txBody>
      <dsp:txXfrm>
        <a:off x="3593931" y="1829776"/>
        <a:ext cx="949030" cy="949030"/>
      </dsp:txXfrm>
    </dsp:sp>
    <dsp:sp modelId="{9BAC5160-87E3-44D9-A6B9-B594C2A6F8E0}">
      <dsp:nvSpPr>
        <dsp:cNvPr id="0" name=""/>
        <dsp:cNvSpPr/>
      </dsp:nvSpPr>
      <dsp:spPr>
        <a:xfrm>
          <a:off x="2437010" y="626328"/>
          <a:ext cx="1342132" cy="1342132"/>
        </a:xfrm>
        <a:prstGeom prst="ellipse">
          <a:avLst/>
        </a:prstGeom>
        <a:solidFill>
          <a:schemeClr val="accent4">
            <a:hueOff val="-2232385"/>
            <a:satOff val="13449"/>
            <a:lumOff val="107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altLang="en-US" sz="1800" kern="1200" dirty="0" smtClean="0">
              <a:solidFill>
                <a:schemeClr val="tx1"/>
              </a:solidFill>
            </a:rPr>
            <a:t>Other KGs under-Grace-Period</a:t>
          </a:r>
          <a:endParaRPr lang="zh-HK" altLang="en-US" sz="1800" kern="1200" dirty="0">
            <a:solidFill>
              <a:schemeClr val="tx1"/>
            </a:solidFill>
            <a:latin typeface="標楷體" pitchFamily="65" charset="-120"/>
            <a:ea typeface="標楷體" pitchFamily="65" charset="-120"/>
          </a:endParaRPr>
        </a:p>
      </dsp:txBody>
      <dsp:txXfrm>
        <a:off x="2633561" y="822879"/>
        <a:ext cx="949030" cy="949030"/>
      </dsp:txXfrm>
    </dsp:sp>
    <dsp:sp modelId="{8A47C265-18ED-4491-B51A-2A3FA78645AC}">
      <dsp:nvSpPr>
        <dsp:cNvPr id="0" name=""/>
        <dsp:cNvSpPr/>
      </dsp:nvSpPr>
      <dsp:spPr>
        <a:xfrm>
          <a:off x="3775112" y="72218"/>
          <a:ext cx="1697864" cy="1656566"/>
        </a:xfrm>
        <a:prstGeom prst="ellipse">
          <a:avLst/>
        </a:prstGeom>
        <a:solidFill>
          <a:srgbClr val="FFFF99"/>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altLang="en-US" sz="1600" kern="1200" dirty="0" smtClean="0">
              <a:solidFill>
                <a:schemeClr val="tx1"/>
              </a:solidFill>
            </a:rPr>
            <a:t>Nominated Estate KGs</a:t>
          </a:r>
          <a:endParaRPr lang="zh-HK" altLang="en-US" sz="1600" kern="1200" dirty="0">
            <a:solidFill>
              <a:schemeClr val="tx1"/>
            </a:solidFill>
            <a:latin typeface="標楷體" pitchFamily="65" charset="-120"/>
            <a:ea typeface="標楷體" pitchFamily="65" charset="-120"/>
          </a:endParaRPr>
        </a:p>
      </dsp:txBody>
      <dsp:txXfrm>
        <a:off x="4023758" y="314816"/>
        <a:ext cx="1200572" cy="1171370"/>
      </dsp:txXfrm>
    </dsp:sp>
    <dsp:sp modelId="{08AE5550-DE60-43D0-A6A7-1235EF6790E8}">
      <dsp:nvSpPr>
        <dsp:cNvPr id="0" name=""/>
        <dsp:cNvSpPr/>
      </dsp:nvSpPr>
      <dsp:spPr>
        <a:xfrm>
          <a:off x="1872575" y="596"/>
          <a:ext cx="4175521" cy="3340417"/>
        </a:xfrm>
        <a:prstGeom prst="funnel">
          <a:avLst/>
        </a:prstGeom>
        <a:solidFill>
          <a:schemeClr val="lt1">
            <a:alpha val="4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9FC4E-293A-4A1D-B03D-A8651E830277}">
      <dsp:nvSpPr>
        <dsp:cNvPr id="0" name=""/>
        <dsp:cNvSpPr/>
      </dsp:nvSpPr>
      <dsp:spPr>
        <a:xfrm>
          <a:off x="3024334" y="1872206"/>
          <a:ext cx="1800203" cy="1800203"/>
        </a:xfrm>
        <a:prstGeom prst="ellipse">
          <a:avLst/>
        </a:prstGeom>
        <a:solidFill>
          <a:srgbClr val="0000FF"/>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altLang="zh-TW" sz="1400" kern="1200" dirty="0" smtClean="0"/>
            <a:t>(4) </a:t>
          </a:r>
          <a:br>
            <a:rPr lang="en-US" altLang="zh-TW" sz="1400" kern="1200" dirty="0" smtClean="0"/>
          </a:br>
          <a:r>
            <a:rPr lang="en-US" altLang="zh-TW" sz="1400" kern="1200" dirty="0" smtClean="0"/>
            <a:t>Apportionment of rental expenditure</a:t>
          </a:r>
          <a:endParaRPr lang="zh-TW" altLang="en-US" sz="1400" b="1" kern="1200" dirty="0"/>
        </a:p>
      </dsp:txBody>
      <dsp:txXfrm>
        <a:off x="3287968" y="2135840"/>
        <a:ext cx="1272935" cy="1272935"/>
      </dsp:txXfrm>
    </dsp:sp>
    <dsp:sp modelId="{91921337-E449-4480-A64B-B17F83F39FEF}">
      <dsp:nvSpPr>
        <dsp:cNvPr id="0" name=""/>
        <dsp:cNvSpPr/>
      </dsp:nvSpPr>
      <dsp:spPr>
        <a:xfrm rot="16200000">
          <a:off x="3815005" y="1424350"/>
          <a:ext cx="218861"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zh-TW" altLang="en-US" sz="2100" kern="1200"/>
        </a:p>
      </dsp:txBody>
      <dsp:txXfrm>
        <a:off x="3847834" y="1556210"/>
        <a:ext cx="153203" cy="297091"/>
      </dsp:txXfrm>
    </dsp:sp>
    <dsp:sp modelId="{EA02DE76-349D-43F7-9E71-FD7D213C13E1}">
      <dsp:nvSpPr>
        <dsp:cNvPr id="0" name=""/>
        <dsp:cNvSpPr/>
      </dsp:nvSpPr>
      <dsp:spPr>
        <a:xfrm>
          <a:off x="3196269" y="2926"/>
          <a:ext cx="1456333" cy="1456333"/>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altLang="en-US" sz="1400" kern="1200" dirty="0" smtClean="0"/>
            <a:t>Sections (KG &amp; CCC classes)</a:t>
          </a:r>
          <a:endParaRPr lang="zh-TW" altLang="en-US" sz="1400" kern="1200" dirty="0"/>
        </a:p>
      </dsp:txBody>
      <dsp:txXfrm>
        <a:off x="3409544" y="216201"/>
        <a:ext cx="1029783" cy="1029783"/>
      </dsp:txXfrm>
    </dsp:sp>
    <dsp:sp modelId="{F7AE00EB-918F-4835-91EF-A0829F532820}">
      <dsp:nvSpPr>
        <dsp:cNvPr id="0" name=""/>
        <dsp:cNvSpPr/>
      </dsp:nvSpPr>
      <dsp:spPr>
        <a:xfrm>
          <a:off x="4915385" y="2524731"/>
          <a:ext cx="218861"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zh-TW" altLang="en-US" sz="2100" kern="1200"/>
        </a:p>
      </dsp:txBody>
      <dsp:txXfrm>
        <a:off x="4915385" y="2623762"/>
        <a:ext cx="153203" cy="297091"/>
      </dsp:txXfrm>
    </dsp:sp>
    <dsp:sp modelId="{9ACE8E35-75B3-4FE5-9EA2-0D92D5E45B98}">
      <dsp:nvSpPr>
        <dsp:cNvPr id="0" name=""/>
        <dsp:cNvSpPr/>
      </dsp:nvSpPr>
      <dsp:spPr>
        <a:xfrm>
          <a:off x="5237483" y="2044141"/>
          <a:ext cx="1456333" cy="1456333"/>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altLang="en-US" sz="1400" kern="1200" dirty="0" smtClean="0"/>
            <a:t>School portion &amp; non-school portion</a:t>
          </a:r>
          <a:endParaRPr lang="zh-HK" altLang="en-US" sz="1400" kern="1200" dirty="0" smtClean="0"/>
        </a:p>
      </dsp:txBody>
      <dsp:txXfrm>
        <a:off x="5450758" y="2257416"/>
        <a:ext cx="1029783" cy="1029783"/>
      </dsp:txXfrm>
    </dsp:sp>
    <dsp:sp modelId="{B000913B-F1CF-4703-A64B-FC895E218209}">
      <dsp:nvSpPr>
        <dsp:cNvPr id="0" name=""/>
        <dsp:cNvSpPr/>
      </dsp:nvSpPr>
      <dsp:spPr>
        <a:xfrm rot="5400000">
          <a:off x="3815005" y="3625111"/>
          <a:ext cx="218861"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zh-TW" altLang="en-US" sz="2100" kern="1200"/>
        </a:p>
      </dsp:txBody>
      <dsp:txXfrm>
        <a:off x="3847834" y="3691313"/>
        <a:ext cx="153203" cy="297091"/>
      </dsp:txXfrm>
    </dsp:sp>
    <dsp:sp modelId="{C0C49480-46F7-4700-AEC8-F2A272F34667}">
      <dsp:nvSpPr>
        <dsp:cNvPr id="0" name=""/>
        <dsp:cNvSpPr/>
      </dsp:nvSpPr>
      <dsp:spPr>
        <a:xfrm>
          <a:off x="3196269" y="4085355"/>
          <a:ext cx="1456333" cy="1456333"/>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altLang="en-US" sz="1400" kern="1200" dirty="0" smtClean="0"/>
            <a:t>Streams (local &amp; non-local curriculum)</a:t>
          </a:r>
          <a:endParaRPr lang="zh-TW" altLang="en-US" sz="1400" kern="1200" dirty="0"/>
        </a:p>
      </dsp:txBody>
      <dsp:txXfrm>
        <a:off x="3409544" y="4298630"/>
        <a:ext cx="1029783" cy="1029783"/>
      </dsp:txXfrm>
    </dsp:sp>
    <dsp:sp modelId="{B4EAE842-B705-427A-B6CE-0C2857D6CFE8}">
      <dsp:nvSpPr>
        <dsp:cNvPr id="0" name=""/>
        <dsp:cNvSpPr/>
      </dsp:nvSpPr>
      <dsp:spPr>
        <a:xfrm rot="10800000">
          <a:off x="2714624" y="2524731"/>
          <a:ext cx="218861" cy="495153"/>
        </a:xfrm>
        <a:prstGeom prst="rightArrow">
          <a:avLst>
            <a:gd name="adj1" fmla="val 60000"/>
            <a:gd name="adj2" fmla="val 50000"/>
          </a:avLst>
        </a:prstGeom>
        <a:solidFill>
          <a:schemeClr val="accent2">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zh-HK" altLang="en-US" sz="2100" kern="1200"/>
        </a:p>
      </dsp:txBody>
      <dsp:txXfrm rot="10800000">
        <a:off x="2780282" y="2623762"/>
        <a:ext cx="153203" cy="297091"/>
      </dsp:txXfrm>
    </dsp:sp>
    <dsp:sp modelId="{112E3E51-CF2F-4DE0-AE26-9783C7B5C6DA}">
      <dsp:nvSpPr>
        <dsp:cNvPr id="0" name=""/>
        <dsp:cNvSpPr/>
      </dsp:nvSpPr>
      <dsp:spPr>
        <a:xfrm>
          <a:off x="1155054" y="2044141"/>
          <a:ext cx="1456333" cy="1456333"/>
        </a:xfrm>
        <a:prstGeom prst="ellipse">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altLang="en-US" sz="1400" kern="1200" dirty="0" smtClean="0"/>
            <a:t>eligible and non-eligible students</a:t>
          </a:r>
          <a:endParaRPr lang="zh-TW" altLang="en-US" sz="1400" kern="1200" dirty="0"/>
        </a:p>
      </dsp:txBody>
      <dsp:txXfrm>
        <a:off x="1368329" y="2257416"/>
        <a:ext cx="1029783" cy="10297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AB729-1D9C-4851-824E-C739C8B6976F}">
      <dsp:nvSpPr>
        <dsp:cNvPr id="0" name=""/>
        <dsp:cNvSpPr/>
      </dsp:nvSpPr>
      <dsp:spPr>
        <a:xfrm rot="5400000">
          <a:off x="-241450" y="243816"/>
          <a:ext cx="1573074" cy="1101152"/>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altLang="zh-HK" sz="1400" kern="1200" dirty="0" smtClean="0">
              <a:latin typeface="Cambria" panose="02040503050406030204" pitchFamily="18" charset="0"/>
              <a:ea typeface="標楷體" pitchFamily="65" charset="-120"/>
            </a:rPr>
            <a:t>E-Application</a:t>
          </a:r>
          <a:endParaRPr lang="zh-HK" altLang="en-US" sz="1400" kern="1200" dirty="0">
            <a:latin typeface="標楷體" pitchFamily="65" charset="-120"/>
            <a:ea typeface="標楷體" pitchFamily="65" charset="-120"/>
          </a:endParaRPr>
        </a:p>
      </dsp:txBody>
      <dsp:txXfrm rot="-5400000">
        <a:off x="-5489" y="558431"/>
        <a:ext cx="1101152" cy="471922"/>
      </dsp:txXfrm>
    </dsp:sp>
    <dsp:sp modelId="{64020E12-04DB-4E9F-A49F-F2368A5EA256}">
      <dsp:nvSpPr>
        <dsp:cNvPr id="0" name=""/>
        <dsp:cNvSpPr/>
      </dsp:nvSpPr>
      <dsp:spPr>
        <a:xfrm rot="5400000">
          <a:off x="3536164" y="-2456048"/>
          <a:ext cx="1022498" cy="5934599"/>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just" defTabSz="914400" eaLnBrk="1" fontAlgn="auto" latinLnBrk="0" hangingPunct="1">
            <a:lnSpc>
              <a:spcPct val="100000"/>
            </a:lnSpc>
            <a:spcBef>
              <a:spcPct val="0"/>
            </a:spcBef>
            <a:spcAft>
              <a:spcPts val="0"/>
            </a:spcAft>
            <a:buClrTx/>
            <a:buSzTx/>
            <a:buFontTx/>
            <a:buChar char="••"/>
            <a:tabLst/>
            <a:defRPr/>
          </a:pPr>
          <a:r>
            <a:rPr lang="en-US" altLang="zh-HK" sz="1600" kern="1200" dirty="0" smtClean="0">
              <a:latin typeface="Cambria" panose="02040503050406030204" pitchFamily="18" charset="0"/>
              <a:ea typeface="標楷體" pitchFamily="65" charset="-120"/>
            </a:rPr>
            <a:t>Eligible Scheme-KGs should follow the procedures illustrated at   the RSS Guide for submission of applications (referred as “E-Application”) for rental subsidy through the School Portal Account(</a:t>
          </a:r>
          <a:r>
            <a:rPr lang="en-US" altLang="zh-HK" sz="1600" kern="1200" dirty="0" smtClean="0">
              <a:latin typeface="Cambria" panose="02040503050406030204" pitchFamily="18" charset="0"/>
              <a:ea typeface="標楷體" pitchFamily="65" charset="-120"/>
              <a:hlinkClick xmlns:r="http://schemas.openxmlformats.org/officeDocument/2006/relationships" r:id="rId1"/>
            </a:rPr>
            <a:t>https://fkg.edb.gov.hk</a:t>
          </a:r>
          <a:r>
            <a:rPr lang="en-US" altLang="zh-HK" sz="1600" kern="1200" dirty="0" smtClean="0">
              <a:latin typeface="Cambria" panose="02040503050406030204" pitchFamily="18" charset="0"/>
              <a:ea typeface="標楷體" pitchFamily="65" charset="-120"/>
            </a:rPr>
            <a:t>).</a:t>
          </a:r>
          <a:endParaRPr lang="zh-HK" altLang="en-US" sz="3200" kern="1200" dirty="0">
            <a:latin typeface="標楷體" pitchFamily="65" charset="-120"/>
            <a:ea typeface="標楷體" pitchFamily="65" charset="-120"/>
          </a:endParaRPr>
        </a:p>
      </dsp:txBody>
      <dsp:txXfrm rot="-5400000">
        <a:off x="1080114" y="49916"/>
        <a:ext cx="5884685" cy="922670"/>
      </dsp:txXfrm>
    </dsp:sp>
    <dsp:sp modelId="{EE34BBD6-24A5-42E6-8BB6-14EE9ECE0392}">
      <dsp:nvSpPr>
        <dsp:cNvPr id="0" name=""/>
        <dsp:cNvSpPr/>
      </dsp:nvSpPr>
      <dsp:spPr>
        <a:xfrm rot="5400000">
          <a:off x="-241450" y="1654357"/>
          <a:ext cx="1573074" cy="1101152"/>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altLang="zh-HK" sz="1400" kern="1200" dirty="0" smtClean="0">
              <a:latin typeface="Cambria" panose="02040503050406030204" pitchFamily="18" charset="0"/>
              <a:ea typeface="標楷體" pitchFamily="65" charset="-120"/>
            </a:rPr>
            <a:t>Print and Sign</a:t>
          </a:r>
          <a:endParaRPr lang="zh-HK" altLang="en-US" sz="1400" kern="1200" dirty="0">
            <a:latin typeface="Cambria" panose="02040503050406030204" pitchFamily="18" charset="0"/>
            <a:ea typeface="標楷體" pitchFamily="65" charset="-120"/>
          </a:endParaRPr>
        </a:p>
      </dsp:txBody>
      <dsp:txXfrm rot="-5400000">
        <a:off x="-5489" y="1968972"/>
        <a:ext cx="1101152" cy="471922"/>
      </dsp:txXfrm>
    </dsp:sp>
    <dsp:sp modelId="{8D7F8F38-B5D3-4A65-A12F-0DF8F4E94FF0}">
      <dsp:nvSpPr>
        <dsp:cNvPr id="0" name=""/>
        <dsp:cNvSpPr/>
      </dsp:nvSpPr>
      <dsp:spPr>
        <a:xfrm rot="5400000">
          <a:off x="3662695" y="-1160033"/>
          <a:ext cx="1022498" cy="6179359"/>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n-US" altLang="en-US" sz="1600" kern="1200" dirty="0" smtClean="0">
              <a:latin typeface="Cambria" panose="02040503050406030204" pitchFamily="18" charset="0"/>
              <a:ea typeface="標楷體" pitchFamily="65" charset="-120"/>
            </a:rPr>
            <a:t>print out the whole set of duly completed schedules from the School Portal Account and sign the schedule form(s) and </a:t>
          </a:r>
          <a:endParaRPr lang="zh-HK" altLang="en-US" sz="1600" kern="1200" dirty="0">
            <a:latin typeface="Cambria" panose="02040503050406030204" pitchFamily="18" charset="0"/>
            <a:ea typeface="標楷體" pitchFamily="65" charset="-120"/>
          </a:endParaRPr>
        </a:p>
      </dsp:txBody>
      <dsp:txXfrm rot="-5400000">
        <a:off x="1084265" y="1468311"/>
        <a:ext cx="6129445" cy="922670"/>
      </dsp:txXfrm>
    </dsp:sp>
    <dsp:sp modelId="{55E1F259-9738-4655-A697-E50F2C82AE9C}">
      <dsp:nvSpPr>
        <dsp:cNvPr id="0" name=""/>
        <dsp:cNvSpPr/>
      </dsp:nvSpPr>
      <dsp:spPr>
        <a:xfrm rot="5400000">
          <a:off x="-617825" y="3449130"/>
          <a:ext cx="2347782" cy="1123109"/>
        </a:xfrm>
        <a:prstGeom prst="chevron">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US" altLang="zh-TW" sz="1600" kern="1200" dirty="0" smtClean="0"/>
        </a:p>
        <a:p>
          <a:pPr lvl="0" algn="ctr" defTabSz="711200">
            <a:lnSpc>
              <a:spcPct val="90000"/>
            </a:lnSpc>
            <a:spcBef>
              <a:spcPct val="0"/>
            </a:spcBef>
            <a:spcAft>
              <a:spcPct val="35000"/>
            </a:spcAft>
          </a:pPr>
          <a:r>
            <a:rPr lang="en-US" altLang="zh-TW" sz="1400" kern="1200" dirty="0" smtClean="0">
              <a:latin typeface="Cambria" panose="02040503050406030204" pitchFamily="18" charset="0"/>
              <a:ea typeface="標楷體" pitchFamily="65" charset="-120"/>
            </a:rPr>
            <a:t>Submit printed applications with necessary documents</a:t>
          </a:r>
          <a:endParaRPr lang="zh-HK" altLang="en-US" sz="1400" kern="1200" dirty="0">
            <a:latin typeface="Cambria" panose="02040503050406030204" pitchFamily="18" charset="0"/>
            <a:ea typeface="標楷體" pitchFamily="65" charset="-120"/>
          </a:endParaRPr>
        </a:p>
      </dsp:txBody>
      <dsp:txXfrm rot="-5400000">
        <a:off x="-5489" y="3398349"/>
        <a:ext cx="1123109" cy="1224673"/>
      </dsp:txXfrm>
    </dsp:sp>
    <dsp:sp modelId="{39A4AFF1-E4AA-4D8B-89C2-919CB6020FCB}">
      <dsp:nvSpPr>
        <dsp:cNvPr id="0" name=""/>
        <dsp:cNvSpPr/>
      </dsp:nvSpPr>
      <dsp:spPr>
        <a:xfrm rot="5400000">
          <a:off x="3740454" y="206577"/>
          <a:ext cx="1768124" cy="7035751"/>
        </a:xfrm>
        <a:prstGeom prst="round2Same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0" marR="0" lvl="1" indent="0" algn="just" defTabSz="914400" eaLnBrk="1" fontAlgn="auto" latinLnBrk="0" hangingPunct="1">
            <a:lnSpc>
              <a:spcPct val="100000"/>
            </a:lnSpc>
            <a:spcBef>
              <a:spcPct val="0"/>
            </a:spcBef>
            <a:spcAft>
              <a:spcPts val="0"/>
            </a:spcAft>
            <a:buClrTx/>
            <a:buSzTx/>
            <a:buFontTx/>
            <a:buChar char="••"/>
            <a:tabLst/>
            <a:defRPr/>
          </a:pPr>
          <a:r>
            <a:rPr lang="en-US" altLang="en-US" sz="1600" kern="1200" dirty="0" smtClean="0">
              <a:latin typeface="Cambria" panose="02040503050406030204" pitchFamily="18" charset="0"/>
              <a:ea typeface="標楷體" pitchFamily="65" charset="-120"/>
            </a:rPr>
            <a:t>submit their printed applications and signed schedule form(s) to their respective Senior School Development Officers or Senior Services Officers (SDOs/ServOs) together with (</a:t>
          </a:r>
          <a:r>
            <a:rPr lang="en-US" altLang="en-US" sz="1600" kern="1200" dirty="0" err="1" smtClean="0">
              <a:latin typeface="Cambria" panose="02040503050406030204" pitchFamily="18" charset="0"/>
              <a:ea typeface="標楷體" pitchFamily="65" charset="-120"/>
            </a:rPr>
            <a:t>i</a:t>
          </a:r>
          <a:r>
            <a:rPr lang="en-US" altLang="en-US" sz="1600" kern="1200" dirty="0" smtClean="0">
              <a:latin typeface="Cambria" panose="02040503050406030204" pitchFamily="18" charset="0"/>
              <a:ea typeface="標楷體" pitchFamily="65" charset="-120"/>
            </a:rPr>
            <a:t>) TA; and (ii) documentary evidence provided by the landlord/grantee, indicating that the property/site can be let/sublet for rental purposes (for example, the site is designated for religious/community purposes).</a:t>
          </a:r>
          <a:endParaRPr lang="zh-HK" altLang="en-US" sz="1600" kern="1200" dirty="0">
            <a:latin typeface="Cambria" panose="02040503050406030204" pitchFamily="18" charset="0"/>
            <a:ea typeface="標楷體" pitchFamily="65" charset="-120"/>
          </a:endParaRPr>
        </a:p>
      </dsp:txBody>
      <dsp:txXfrm rot="-5400000">
        <a:off x="1106641" y="2926704"/>
        <a:ext cx="6949438" cy="15954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ED2735-4B7E-4443-A245-B9C82DB6F683}">
      <dsp:nvSpPr>
        <dsp:cNvPr id="0" name=""/>
        <dsp:cNvSpPr/>
      </dsp:nvSpPr>
      <dsp:spPr>
        <a:xfrm>
          <a:off x="4082447" y="1885026"/>
          <a:ext cx="2125151" cy="794333"/>
        </a:xfrm>
        <a:custGeom>
          <a:avLst/>
          <a:gdLst/>
          <a:ahLst/>
          <a:cxnLst/>
          <a:rect l="0" t="0" r="0" b="0"/>
          <a:pathLst>
            <a:path>
              <a:moveTo>
                <a:pt x="0" y="0"/>
              </a:moveTo>
              <a:lnTo>
                <a:pt x="0" y="632612"/>
              </a:lnTo>
              <a:lnTo>
                <a:pt x="2125151" y="632612"/>
              </a:lnTo>
              <a:lnTo>
                <a:pt x="2125151" y="794333"/>
              </a:lnTo>
            </a:path>
          </a:pathLst>
        </a:custGeom>
        <a:noFill/>
        <a:ln w="254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82749D6-5E44-4690-9FB2-1862D1445E1F}">
      <dsp:nvSpPr>
        <dsp:cNvPr id="0" name=""/>
        <dsp:cNvSpPr/>
      </dsp:nvSpPr>
      <dsp:spPr>
        <a:xfrm>
          <a:off x="1664502" y="1885026"/>
          <a:ext cx="2417944" cy="775051"/>
        </a:xfrm>
        <a:custGeom>
          <a:avLst/>
          <a:gdLst/>
          <a:ahLst/>
          <a:cxnLst/>
          <a:rect l="0" t="0" r="0" b="0"/>
          <a:pathLst>
            <a:path>
              <a:moveTo>
                <a:pt x="2417944" y="0"/>
              </a:moveTo>
              <a:lnTo>
                <a:pt x="2417944" y="613330"/>
              </a:lnTo>
              <a:lnTo>
                <a:pt x="0" y="613330"/>
              </a:lnTo>
              <a:lnTo>
                <a:pt x="0" y="775051"/>
              </a:lnTo>
            </a:path>
          </a:pathLst>
        </a:custGeom>
        <a:noFill/>
        <a:ln w="25400" cap="flat" cmpd="sng" algn="ctr">
          <a:solidFill>
            <a:schemeClr val="accent2">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57E965-619A-4AA0-BE22-4626F503D9C4}">
      <dsp:nvSpPr>
        <dsp:cNvPr id="0" name=""/>
        <dsp:cNvSpPr/>
      </dsp:nvSpPr>
      <dsp:spPr>
        <a:xfrm>
          <a:off x="2569077" y="276817"/>
          <a:ext cx="3026740" cy="1608208"/>
        </a:xfrm>
        <a:prstGeom prst="roundRect">
          <a:avLst/>
        </a:prstGeom>
        <a:solidFill>
          <a:schemeClr val="bg1">
            <a:alpha val="8000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41C2043F-198A-473F-BF65-42B62FA02C0A}">
      <dsp:nvSpPr>
        <dsp:cNvPr id="0" name=""/>
        <dsp:cNvSpPr/>
      </dsp:nvSpPr>
      <dsp:spPr>
        <a:xfrm>
          <a:off x="2803210" y="579228"/>
          <a:ext cx="2558483" cy="1035016"/>
        </a:xfrm>
        <a:prstGeom prst="round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altLang="en-US" sz="1900" kern="1200" dirty="0" smtClean="0">
              <a:latin typeface="Cambria" panose="02040503050406030204" pitchFamily="18" charset="0"/>
              <a:ea typeface="標楷體" pitchFamily="65" charset="-120"/>
            </a:rPr>
            <a:t>KGs currently under Rent Reimbursement Scheme</a:t>
          </a:r>
          <a:endParaRPr lang="zh-HK" altLang="en-US" sz="1900" kern="1200" dirty="0">
            <a:latin typeface="Cambria" panose="02040503050406030204" pitchFamily="18" charset="0"/>
            <a:ea typeface="標楷體" pitchFamily="65" charset="-120"/>
          </a:endParaRPr>
        </a:p>
      </dsp:txBody>
      <dsp:txXfrm>
        <a:off x="2853735" y="629753"/>
        <a:ext cx="2457433" cy="933966"/>
      </dsp:txXfrm>
    </dsp:sp>
    <dsp:sp modelId="{E18E1818-6768-462D-BB56-9AE522A1041B}">
      <dsp:nvSpPr>
        <dsp:cNvPr id="0" name=""/>
        <dsp:cNvSpPr/>
      </dsp:nvSpPr>
      <dsp:spPr>
        <a:xfrm>
          <a:off x="275660" y="2660077"/>
          <a:ext cx="2777684" cy="1376178"/>
        </a:xfrm>
        <a:prstGeom prst="roundRect">
          <a:avLst/>
        </a:prstGeom>
        <a:solidFill>
          <a:schemeClr val="accent2">
            <a:alpha val="7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6B4E125-0AE0-468A-A2BB-E7302CC2E1E2}">
      <dsp:nvSpPr>
        <dsp:cNvPr id="0" name=""/>
        <dsp:cNvSpPr/>
      </dsp:nvSpPr>
      <dsp:spPr>
        <a:xfrm>
          <a:off x="483931" y="2777981"/>
          <a:ext cx="2286900" cy="1229403"/>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altLang="zh-HK" sz="1900" kern="1200" dirty="0" smtClean="0">
              <a:latin typeface="Cambria" panose="02040503050406030204" pitchFamily="18" charset="0"/>
              <a:ea typeface="標楷體" pitchFamily="65" charset="-120"/>
            </a:rPr>
            <a:t>Nominated Estate KGs/Other KGs under-Grace-Period</a:t>
          </a:r>
          <a:endParaRPr lang="zh-HK" altLang="en-US" sz="1900" kern="1200" dirty="0">
            <a:latin typeface="Cambria" panose="02040503050406030204" pitchFamily="18" charset="0"/>
            <a:ea typeface="標楷體" pitchFamily="65" charset="-120"/>
          </a:endParaRPr>
        </a:p>
      </dsp:txBody>
      <dsp:txXfrm>
        <a:off x="483931" y="2777981"/>
        <a:ext cx="2286900" cy="1229403"/>
      </dsp:txXfrm>
    </dsp:sp>
    <dsp:sp modelId="{2CE250E7-95A0-469E-A9DF-306E19BF8BAC}">
      <dsp:nvSpPr>
        <dsp:cNvPr id="0" name=""/>
        <dsp:cNvSpPr/>
      </dsp:nvSpPr>
      <dsp:spPr>
        <a:xfrm>
          <a:off x="4819879" y="2679360"/>
          <a:ext cx="2775438" cy="1375619"/>
        </a:xfrm>
        <a:prstGeom prst="roundRect">
          <a:avLst/>
        </a:prstGeom>
        <a:solidFill>
          <a:schemeClr val="accent2">
            <a:alpha val="70000"/>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0F462B7F-582E-47BC-9923-E3AA1D8250BA}">
      <dsp:nvSpPr>
        <dsp:cNvPr id="0" name=""/>
        <dsp:cNvSpPr/>
      </dsp:nvSpPr>
      <dsp:spPr>
        <a:xfrm>
          <a:off x="5063843" y="2871728"/>
          <a:ext cx="2431905" cy="1035016"/>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altLang="zh-HK" sz="1900" kern="1200" dirty="0" smtClean="0">
              <a:latin typeface="Cambria" panose="02040503050406030204" pitchFamily="18" charset="0"/>
              <a:ea typeface="標楷體" pitchFamily="65" charset="-120"/>
            </a:rPr>
            <a:t>Former aided child care </a:t>
          </a:r>
          <a:r>
            <a:rPr lang="en-US" altLang="zh-HK" sz="1900" kern="1200" dirty="0" err="1" smtClean="0">
              <a:latin typeface="Cambria" panose="02040503050406030204" pitchFamily="18" charset="0"/>
              <a:ea typeface="標楷體" pitchFamily="65" charset="-120"/>
            </a:rPr>
            <a:t>centres</a:t>
          </a:r>
          <a:r>
            <a:rPr lang="en-US" altLang="zh-HK" sz="1900" kern="1200" dirty="0" smtClean="0">
              <a:latin typeface="Cambria" panose="02040503050406030204" pitchFamily="18" charset="0"/>
              <a:ea typeface="標楷體" pitchFamily="65" charset="-120"/>
            </a:rPr>
            <a:t> under the Social Welfare Department</a:t>
          </a:r>
          <a:endParaRPr lang="zh-HK" altLang="en-US" sz="1900" kern="1200" dirty="0">
            <a:latin typeface="Cambria" panose="02040503050406030204" pitchFamily="18" charset="0"/>
            <a:ea typeface="標楷體" pitchFamily="65" charset="-120"/>
          </a:endParaRPr>
        </a:p>
      </dsp:txBody>
      <dsp:txXfrm>
        <a:off x="5063843" y="2871728"/>
        <a:ext cx="2431905" cy="1035016"/>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放射狀圖片清單"/>
  <dgm:desc val="用來顯示與中心概念之間的關係。階層 1 圖形包含文字，而所有階層 2 圖形則包含有對應文字的圖片。上限為 4 個階層 2 的圖片。未使用的圖片不會出現，但只要切換版面配置，仍然可以使用。最適合用在少量階層 2 文字的情況。"/>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3"/>
            <a:ext cx="2972547" cy="498227"/>
          </a:xfrm>
          <a:prstGeom prst="rect">
            <a:avLst/>
          </a:prstGeom>
        </p:spPr>
        <p:txBody>
          <a:bodyPr vert="horz" lIns="92787" tIns="46393" rIns="92787" bIns="46393" rtlCol="0"/>
          <a:lstStyle>
            <a:lvl1pPr algn="l">
              <a:defRPr sz="1200"/>
            </a:lvl1pPr>
          </a:lstStyle>
          <a:p>
            <a:endParaRPr lang="zh-HK" altLang="en-US"/>
          </a:p>
        </p:txBody>
      </p:sp>
      <p:sp>
        <p:nvSpPr>
          <p:cNvPr id="3" name="日期版面配置區 2"/>
          <p:cNvSpPr>
            <a:spLocks noGrp="1"/>
          </p:cNvSpPr>
          <p:nvPr>
            <p:ph type="dt" sz="quarter" idx="1"/>
          </p:nvPr>
        </p:nvSpPr>
        <p:spPr>
          <a:xfrm>
            <a:off x="3883854" y="3"/>
            <a:ext cx="2972547" cy="498227"/>
          </a:xfrm>
          <a:prstGeom prst="rect">
            <a:avLst/>
          </a:prstGeom>
        </p:spPr>
        <p:txBody>
          <a:bodyPr vert="horz" lIns="92787" tIns="46393" rIns="92787" bIns="46393" rtlCol="0"/>
          <a:lstStyle>
            <a:lvl1pPr algn="r">
              <a:defRPr sz="1200"/>
            </a:lvl1pPr>
          </a:lstStyle>
          <a:p>
            <a:fld id="{D368B1CC-A953-4F22-BF0D-19E4381CF659}" type="datetimeFigureOut">
              <a:rPr lang="zh-HK" altLang="en-US" smtClean="0"/>
              <a:pPr/>
              <a:t>18/12/2017</a:t>
            </a:fld>
            <a:endParaRPr lang="zh-HK" altLang="en-US"/>
          </a:p>
        </p:txBody>
      </p:sp>
      <p:sp>
        <p:nvSpPr>
          <p:cNvPr id="4" name="頁尾版面配置區 3"/>
          <p:cNvSpPr>
            <a:spLocks noGrp="1"/>
          </p:cNvSpPr>
          <p:nvPr>
            <p:ph type="ftr" sz="quarter" idx="2"/>
          </p:nvPr>
        </p:nvSpPr>
        <p:spPr>
          <a:xfrm>
            <a:off x="2" y="9477584"/>
            <a:ext cx="2972547" cy="499834"/>
          </a:xfrm>
          <a:prstGeom prst="rect">
            <a:avLst/>
          </a:prstGeom>
        </p:spPr>
        <p:txBody>
          <a:bodyPr vert="horz" lIns="92787" tIns="46393" rIns="92787" bIns="46393"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83854" y="9477584"/>
            <a:ext cx="2972547" cy="499834"/>
          </a:xfrm>
          <a:prstGeom prst="rect">
            <a:avLst/>
          </a:prstGeom>
        </p:spPr>
        <p:txBody>
          <a:bodyPr vert="horz" lIns="92787" tIns="46393" rIns="92787" bIns="46393" rtlCol="0" anchor="b"/>
          <a:lstStyle>
            <a:lvl1pPr algn="r">
              <a:defRPr sz="1200"/>
            </a:lvl1pPr>
          </a:lstStyle>
          <a:p>
            <a:fld id="{102C43BC-5584-4960-A835-D3649EE3EAEA}" type="slidenum">
              <a:rPr lang="zh-HK" altLang="en-US" smtClean="0"/>
              <a:pPr/>
              <a:t>‹#›</a:t>
            </a:fld>
            <a:endParaRPr lang="zh-HK" altLang="en-US"/>
          </a:p>
        </p:txBody>
      </p:sp>
    </p:spTree>
    <p:extLst>
      <p:ext uri="{BB962C8B-B14F-4D97-AF65-F5344CB8AC3E}">
        <p14:creationId xmlns:p14="http://schemas.microsoft.com/office/powerpoint/2010/main" val="2826116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3" y="0"/>
            <a:ext cx="2972290" cy="499510"/>
          </a:xfrm>
          <a:prstGeom prst="rect">
            <a:avLst/>
          </a:prstGeom>
        </p:spPr>
        <p:txBody>
          <a:bodyPr vert="horz" lIns="92787" tIns="46393" rIns="92787" bIns="46393" rtlCol="0"/>
          <a:lstStyle>
            <a:lvl1pPr algn="l">
              <a:defRPr sz="1200"/>
            </a:lvl1pPr>
          </a:lstStyle>
          <a:p>
            <a:endParaRPr lang="zh-HK" altLang="en-US"/>
          </a:p>
        </p:txBody>
      </p:sp>
      <p:sp>
        <p:nvSpPr>
          <p:cNvPr id="3" name="日期版面配置區 2"/>
          <p:cNvSpPr>
            <a:spLocks noGrp="1"/>
          </p:cNvSpPr>
          <p:nvPr>
            <p:ph type="dt" idx="1"/>
          </p:nvPr>
        </p:nvSpPr>
        <p:spPr>
          <a:xfrm>
            <a:off x="3884077" y="0"/>
            <a:ext cx="2972289" cy="499510"/>
          </a:xfrm>
          <a:prstGeom prst="rect">
            <a:avLst/>
          </a:prstGeom>
        </p:spPr>
        <p:txBody>
          <a:bodyPr vert="horz" lIns="92787" tIns="46393" rIns="92787" bIns="46393" rtlCol="0"/>
          <a:lstStyle>
            <a:lvl1pPr algn="r">
              <a:defRPr sz="1200"/>
            </a:lvl1pPr>
          </a:lstStyle>
          <a:p>
            <a:fld id="{686C7AAB-660E-4EF4-8348-83BAE71410B7}" type="datetimeFigureOut">
              <a:rPr lang="zh-HK" altLang="en-US" smtClean="0"/>
              <a:pPr/>
              <a:t>18/12/2017</a:t>
            </a:fld>
            <a:endParaRPr lang="zh-HK" altLang="en-US"/>
          </a:p>
        </p:txBody>
      </p:sp>
      <p:sp>
        <p:nvSpPr>
          <p:cNvPr id="4" name="投影片圖像版面配置區 3"/>
          <p:cNvSpPr>
            <a:spLocks noGrp="1" noRot="1" noChangeAspect="1"/>
          </p:cNvSpPr>
          <p:nvPr>
            <p:ph type="sldImg" idx="2"/>
          </p:nvPr>
        </p:nvSpPr>
        <p:spPr>
          <a:xfrm>
            <a:off x="935038" y="747713"/>
            <a:ext cx="4989512" cy="3741737"/>
          </a:xfrm>
          <a:prstGeom prst="rect">
            <a:avLst/>
          </a:prstGeom>
          <a:noFill/>
          <a:ln w="12700">
            <a:solidFill>
              <a:prstClr val="black"/>
            </a:solidFill>
          </a:ln>
        </p:spPr>
        <p:txBody>
          <a:bodyPr vert="horz" lIns="92787" tIns="46393" rIns="92787" bIns="46393" rtlCol="0" anchor="ctr"/>
          <a:lstStyle/>
          <a:p>
            <a:endParaRPr lang="zh-HK" altLang="en-US"/>
          </a:p>
        </p:txBody>
      </p:sp>
      <p:sp>
        <p:nvSpPr>
          <p:cNvPr id="5" name="備忘稿版面配置區 4"/>
          <p:cNvSpPr>
            <a:spLocks noGrp="1"/>
          </p:cNvSpPr>
          <p:nvPr>
            <p:ph type="body" sz="quarter" idx="3"/>
          </p:nvPr>
        </p:nvSpPr>
        <p:spPr>
          <a:xfrm>
            <a:off x="686292" y="4739758"/>
            <a:ext cx="5485419" cy="4490800"/>
          </a:xfrm>
          <a:prstGeom prst="rect">
            <a:avLst/>
          </a:prstGeom>
        </p:spPr>
        <p:txBody>
          <a:bodyPr vert="horz" lIns="92787" tIns="46393" rIns="92787" bIns="46393"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3" y="9477921"/>
            <a:ext cx="2972290" cy="499509"/>
          </a:xfrm>
          <a:prstGeom prst="rect">
            <a:avLst/>
          </a:prstGeom>
        </p:spPr>
        <p:txBody>
          <a:bodyPr vert="horz" lIns="92787" tIns="46393" rIns="92787" bIns="46393"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077" y="9477921"/>
            <a:ext cx="2972289" cy="499509"/>
          </a:xfrm>
          <a:prstGeom prst="rect">
            <a:avLst/>
          </a:prstGeom>
        </p:spPr>
        <p:txBody>
          <a:bodyPr vert="horz" lIns="92787" tIns="46393" rIns="92787" bIns="46393" rtlCol="0" anchor="b"/>
          <a:lstStyle>
            <a:lvl1pPr algn="r">
              <a:defRPr sz="1200"/>
            </a:lvl1pPr>
          </a:lstStyle>
          <a:p>
            <a:fld id="{FFCBC415-4DA1-422A-9B6D-A4F905CFEA4D}" type="slidenum">
              <a:rPr lang="zh-HK" altLang="en-US" smtClean="0"/>
              <a:pPr/>
              <a:t>‹#›</a:t>
            </a:fld>
            <a:endParaRPr lang="zh-HK" altLang="en-US"/>
          </a:p>
        </p:txBody>
      </p:sp>
    </p:spTree>
    <p:extLst>
      <p:ext uri="{BB962C8B-B14F-4D97-AF65-F5344CB8AC3E}">
        <p14:creationId xmlns:p14="http://schemas.microsoft.com/office/powerpoint/2010/main" val="2437343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1</a:t>
            </a:fld>
            <a:endParaRPr lang="zh-HK" altLang="en-US"/>
          </a:p>
        </p:txBody>
      </p:sp>
    </p:spTree>
    <p:extLst>
      <p:ext uri="{BB962C8B-B14F-4D97-AF65-F5344CB8AC3E}">
        <p14:creationId xmlns:p14="http://schemas.microsoft.com/office/powerpoint/2010/main" val="3463271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50</a:t>
            </a:fld>
            <a:endParaRPr lang="zh-HK" altLang="en-US"/>
          </a:p>
        </p:txBody>
      </p:sp>
    </p:spTree>
    <p:extLst>
      <p:ext uri="{BB962C8B-B14F-4D97-AF65-F5344CB8AC3E}">
        <p14:creationId xmlns:p14="http://schemas.microsoft.com/office/powerpoint/2010/main" val="1132953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51</a:t>
            </a:fld>
            <a:endParaRPr lang="zh-HK" altLang="en-US"/>
          </a:p>
        </p:txBody>
      </p:sp>
    </p:spTree>
    <p:extLst>
      <p:ext uri="{BB962C8B-B14F-4D97-AF65-F5344CB8AC3E}">
        <p14:creationId xmlns:p14="http://schemas.microsoft.com/office/powerpoint/2010/main" val="2443463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52</a:t>
            </a:fld>
            <a:endParaRPr lang="zh-HK" altLang="en-US"/>
          </a:p>
        </p:txBody>
      </p:sp>
    </p:spTree>
    <p:extLst>
      <p:ext uri="{BB962C8B-B14F-4D97-AF65-F5344CB8AC3E}">
        <p14:creationId xmlns:p14="http://schemas.microsoft.com/office/powerpoint/2010/main" val="385690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55</a:t>
            </a:fld>
            <a:endParaRPr lang="zh-HK" altLang="en-US"/>
          </a:p>
        </p:txBody>
      </p:sp>
    </p:spTree>
    <p:extLst>
      <p:ext uri="{BB962C8B-B14F-4D97-AF65-F5344CB8AC3E}">
        <p14:creationId xmlns:p14="http://schemas.microsoft.com/office/powerpoint/2010/main" val="385690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59</a:t>
            </a:fld>
            <a:endParaRPr lang="zh-HK" altLang="en-US"/>
          </a:p>
        </p:txBody>
      </p:sp>
    </p:spTree>
    <p:extLst>
      <p:ext uri="{BB962C8B-B14F-4D97-AF65-F5344CB8AC3E}">
        <p14:creationId xmlns:p14="http://schemas.microsoft.com/office/powerpoint/2010/main" val="1439307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60</a:t>
            </a:fld>
            <a:endParaRPr lang="zh-HK" altLang="en-US"/>
          </a:p>
        </p:txBody>
      </p:sp>
    </p:spTree>
    <p:extLst>
      <p:ext uri="{BB962C8B-B14F-4D97-AF65-F5344CB8AC3E}">
        <p14:creationId xmlns:p14="http://schemas.microsoft.com/office/powerpoint/2010/main" val="1439307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3</a:t>
            </a:fld>
            <a:endParaRPr lang="zh-HK" altLang="en-US"/>
          </a:p>
        </p:txBody>
      </p:sp>
    </p:spTree>
    <p:extLst>
      <p:ext uri="{BB962C8B-B14F-4D97-AF65-F5344CB8AC3E}">
        <p14:creationId xmlns:p14="http://schemas.microsoft.com/office/powerpoint/2010/main" val="58562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5</a:t>
            </a:fld>
            <a:endParaRPr lang="zh-HK" altLang="en-US"/>
          </a:p>
        </p:txBody>
      </p:sp>
    </p:spTree>
    <p:extLst>
      <p:ext uri="{BB962C8B-B14F-4D97-AF65-F5344CB8AC3E}">
        <p14:creationId xmlns:p14="http://schemas.microsoft.com/office/powerpoint/2010/main" val="259732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12</a:t>
            </a:fld>
            <a:endParaRPr lang="zh-HK" altLang="en-US"/>
          </a:p>
        </p:txBody>
      </p:sp>
    </p:spTree>
    <p:extLst>
      <p:ext uri="{BB962C8B-B14F-4D97-AF65-F5344CB8AC3E}">
        <p14:creationId xmlns:p14="http://schemas.microsoft.com/office/powerpoint/2010/main" val="3067351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13</a:t>
            </a:fld>
            <a:endParaRPr lang="zh-HK" altLang="en-US"/>
          </a:p>
        </p:txBody>
      </p:sp>
    </p:spTree>
    <p:extLst>
      <p:ext uri="{BB962C8B-B14F-4D97-AF65-F5344CB8AC3E}">
        <p14:creationId xmlns:p14="http://schemas.microsoft.com/office/powerpoint/2010/main" val="3721645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14</a:t>
            </a:fld>
            <a:endParaRPr lang="zh-HK" altLang="en-US"/>
          </a:p>
        </p:txBody>
      </p:sp>
    </p:spTree>
    <p:extLst>
      <p:ext uri="{BB962C8B-B14F-4D97-AF65-F5344CB8AC3E}">
        <p14:creationId xmlns:p14="http://schemas.microsoft.com/office/powerpoint/2010/main" val="2722032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15</a:t>
            </a:fld>
            <a:endParaRPr lang="zh-HK" altLang="en-US"/>
          </a:p>
        </p:txBody>
      </p:sp>
    </p:spTree>
    <p:extLst>
      <p:ext uri="{BB962C8B-B14F-4D97-AF65-F5344CB8AC3E}">
        <p14:creationId xmlns:p14="http://schemas.microsoft.com/office/powerpoint/2010/main" val="2868020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sz="quarter" idx="10"/>
          </p:nvPr>
        </p:nvSpPr>
        <p:spPr/>
        <p:txBody>
          <a:bodyPr/>
          <a:lstStyle/>
          <a:p>
            <a:fld id="{0D1B51D7-3F63-4F6A-B311-578A3EAB9476}" type="slidenum">
              <a:rPr lang="zh-HK" altLang="en-US" smtClean="0"/>
              <a:pPr/>
              <a:t>16</a:t>
            </a:fld>
            <a:endParaRPr lang="zh-HK" altLang="en-US"/>
          </a:p>
        </p:txBody>
      </p:sp>
    </p:spTree>
    <p:extLst>
      <p:ext uri="{BB962C8B-B14F-4D97-AF65-F5344CB8AC3E}">
        <p14:creationId xmlns:p14="http://schemas.microsoft.com/office/powerpoint/2010/main" val="1851162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dirty="0"/>
          </a:p>
        </p:txBody>
      </p:sp>
      <p:sp>
        <p:nvSpPr>
          <p:cNvPr id="4" name="投影片編號版面配置區 3"/>
          <p:cNvSpPr>
            <a:spLocks noGrp="1"/>
          </p:cNvSpPr>
          <p:nvPr>
            <p:ph type="sldNum" sz="quarter" idx="10"/>
          </p:nvPr>
        </p:nvSpPr>
        <p:spPr/>
        <p:txBody>
          <a:bodyPr/>
          <a:lstStyle/>
          <a:p>
            <a:fld id="{FFCBC415-4DA1-422A-9B6D-A4F905CFEA4D}" type="slidenum">
              <a:rPr lang="zh-HK" altLang="en-US" smtClean="0"/>
              <a:pPr/>
              <a:t>46</a:t>
            </a:fld>
            <a:endParaRPr lang="zh-HK" altLang="en-US"/>
          </a:p>
        </p:txBody>
      </p:sp>
    </p:spTree>
    <p:extLst>
      <p:ext uri="{BB962C8B-B14F-4D97-AF65-F5344CB8AC3E}">
        <p14:creationId xmlns:p14="http://schemas.microsoft.com/office/powerpoint/2010/main" val="3917235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4266B6D4-7662-4434-AABF-BB8A41E5276F}"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372169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A930A2E-1620-4877-8D44-2DB4511A37DD}"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110469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1232A62F-342D-4AE4-AFD2-86C5ADE01C44}"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2078960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CE524211-50BB-4697-AB74-1CFB19677393}"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123822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3C5AC76B-0153-49C0-86E4-E41785AFE071}" type="datetime1">
              <a:rPr lang="zh-HK" altLang="en-US" smtClean="0"/>
              <a:t>18/12/2017</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399174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03836E16-ABCE-463F-B743-2B983183CE28}" type="datetime1">
              <a:rPr lang="zh-HK" altLang="en-US" smtClean="0"/>
              <a:t>18/12/2017</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3697331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F8881599-5A49-42FF-8E5B-2A2D915C40A3}" type="datetime1">
              <a:rPr lang="zh-HK" altLang="en-US" smtClean="0"/>
              <a:t>18/12/2017</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3699857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62335FA0-0CA9-4150-8D76-3C4F81F92917}" type="datetime1">
              <a:rPr lang="zh-HK" altLang="en-US" smtClean="0"/>
              <a:t>18/12/2017</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2369989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189BE63-57CF-4F51-8E89-FD51D6E357E9}" type="datetime1">
              <a:rPr lang="zh-HK" altLang="en-US" smtClean="0"/>
              <a:t>18/12/2017</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274493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03A62EC-520C-4FE9-954A-5B45212D2848}" type="datetime1">
              <a:rPr lang="zh-HK" altLang="en-US" smtClean="0"/>
              <a:t>18/12/2017</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2631666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66180D2-A42A-46EE-97F1-BEB27A990FFE}" type="datetime1">
              <a:rPr lang="zh-HK" altLang="en-US" smtClean="0"/>
              <a:t>18/12/2017</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318609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55A4C-84AA-45C2-9F36-AF86830A28D2}" type="datetime1">
              <a:rPr lang="zh-HK" altLang="en-US" smtClean="0"/>
              <a:t>18/12/2017</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C39BD0-34F9-4C81-8138-0CFBCA089D39}" type="slidenum">
              <a:rPr lang="zh-HK" altLang="en-US" smtClean="0"/>
              <a:pPr/>
              <a:t>‹#›</a:t>
            </a:fld>
            <a:endParaRPr lang="zh-HK" altLang="en-US"/>
          </a:p>
        </p:txBody>
      </p:sp>
    </p:spTree>
    <p:extLst>
      <p:ext uri="{BB962C8B-B14F-4D97-AF65-F5344CB8AC3E}">
        <p14:creationId xmlns:p14="http://schemas.microsoft.com/office/powerpoint/2010/main" val="114628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appendix1"/></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Appendix4"/><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edb.gov.hk/"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fkg.edb.gov.hk/"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9552" y="764704"/>
            <a:ext cx="8064896" cy="1944216"/>
          </a:xfrm>
        </p:spPr>
        <p:txBody>
          <a:bodyPr anchor="t">
            <a:normAutofit fontScale="90000"/>
          </a:bodyPr>
          <a:lstStyle/>
          <a:p>
            <a:pPr hangingPunct="0"/>
            <a:r>
              <a:rPr lang="en-US" altLang="zh-TW" sz="4400" dirty="0" smtClean="0">
                <a:solidFill>
                  <a:srgbClr val="0000FF"/>
                </a:solidFill>
                <a:latin typeface="Cambria" panose="02040503050406030204" pitchFamily="18" charset="0"/>
                <a:ea typeface="Malgun Gothic" panose="020B0503020000020004" pitchFamily="34" charset="-127"/>
                <a:cs typeface="Arial" panose="020B0604020202020204" pitchFamily="34" charset="0"/>
              </a:rPr>
              <a:t>Free Quality Kindergarten Education Scheme</a:t>
            </a:r>
            <a:br>
              <a:rPr lang="en-US" altLang="zh-TW" sz="4400" dirty="0" smtClean="0">
                <a:solidFill>
                  <a:srgbClr val="0000FF"/>
                </a:solidFill>
                <a:latin typeface="Cambria" panose="02040503050406030204" pitchFamily="18" charset="0"/>
                <a:ea typeface="Malgun Gothic" panose="020B0503020000020004" pitchFamily="34" charset="-127"/>
                <a:cs typeface="Arial" panose="020B0604020202020204" pitchFamily="34" charset="0"/>
              </a:rPr>
            </a:br>
            <a:r>
              <a:rPr lang="en-US" altLang="zh-TW" dirty="0">
                <a:solidFill>
                  <a:srgbClr val="0000FF"/>
                </a:solidFill>
                <a:latin typeface="Cambria" panose="02040503050406030204" pitchFamily="18" charset="0"/>
                <a:ea typeface="Malgun Gothic" panose="020B0503020000020004" pitchFamily="34" charset="-127"/>
                <a:cs typeface="Arial" panose="020B0604020202020204" pitchFamily="34" charset="0"/>
              </a:rPr>
              <a:t>Briefing </a:t>
            </a:r>
            <a:r>
              <a:rPr lang="en-US" altLang="zh-TW" dirty="0" smtClean="0">
                <a:solidFill>
                  <a:srgbClr val="0000FF"/>
                </a:solidFill>
                <a:latin typeface="Cambria" panose="02040503050406030204" pitchFamily="18" charset="0"/>
                <a:ea typeface="Malgun Gothic" panose="020B0503020000020004" pitchFamily="34" charset="-127"/>
                <a:cs typeface="Arial" panose="020B0604020202020204" pitchFamily="34" charset="0"/>
              </a:rPr>
              <a:t>Session on Rental </a:t>
            </a:r>
            <a:r>
              <a:rPr lang="en-US" altLang="zh-TW" dirty="0">
                <a:solidFill>
                  <a:srgbClr val="0000FF"/>
                </a:solidFill>
                <a:latin typeface="Cambria" panose="02040503050406030204" pitchFamily="18" charset="0"/>
                <a:ea typeface="Malgun Gothic" panose="020B0503020000020004" pitchFamily="34" charset="-127"/>
                <a:cs typeface="Arial" panose="020B0604020202020204" pitchFamily="34" charset="0"/>
              </a:rPr>
              <a:t>Subsidy</a:t>
            </a:r>
            <a:endParaRPr lang="zh-HK" altLang="en-US" sz="4000" dirty="0">
              <a:solidFill>
                <a:srgbClr val="0000FF"/>
              </a:solidFill>
              <a:latin typeface="Cambria" panose="02040503050406030204" pitchFamily="18" charset="0"/>
              <a:ea typeface="標楷體" pitchFamily="65" charset="-120"/>
              <a:cs typeface="Arial" panose="020B0604020202020204" pitchFamily="34" charset="0"/>
            </a:endParaRPr>
          </a:p>
        </p:txBody>
      </p:sp>
      <p:sp>
        <p:nvSpPr>
          <p:cNvPr id="3" name="副標題 2"/>
          <p:cNvSpPr>
            <a:spLocks noGrp="1"/>
          </p:cNvSpPr>
          <p:nvPr>
            <p:ph type="subTitle" idx="1"/>
          </p:nvPr>
        </p:nvSpPr>
        <p:spPr>
          <a:xfrm>
            <a:off x="251520" y="2996952"/>
            <a:ext cx="8712968" cy="1008112"/>
          </a:xfrm>
        </p:spPr>
        <p:txBody>
          <a:bodyPr>
            <a:noAutofit/>
          </a:bodyPr>
          <a:lstStyle/>
          <a:p>
            <a:pPr algn="ctr"/>
            <a:r>
              <a:rPr lang="en-US" altLang="zh-HK" sz="2800" dirty="0" smtClean="0">
                <a:solidFill>
                  <a:srgbClr val="663300"/>
                </a:solidFill>
                <a:latin typeface="Calibri" panose="020F0502020204030204" pitchFamily="34" charset="0"/>
                <a:ea typeface="標楷體" pitchFamily="65" charset="-120"/>
              </a:rPr>
              <a:t>Education Bureau</a:t>
            </a:r>
            <a:endParaRPr lang="zh-HK" altLang="en-US" sz="2800" dirty="0">
              <a:solidFill>
                <a:srgbClr val="663300"/>
              </a:solidFill>
              <a:latin typeface="Calibri" panose="020F0502020204030204" pitchFamily="34" charset="0"/>
              <a:ea typeface="標楷體" pitchFamily="65" charset="-120"/>
            </a:endParaRPr>
          </a:p>
          <a:p>
            <a:pPr algn="ctr"/>
            <a:r>
              <a:rPr lang="en-US" altLang="zh-HK" sz="2800" dirty="0" smtClean="0">
                <a:solidFill>
                  <a:srgbClr val="663300"/>
                </a:solidFill>
                <a:latin typeface="Calibri" panose="020F0502020204030204" pitchFamily="34" charset="0"/>
                <a:ea typeface="標楷體" pitchFamily="65" charset="-120"/>
              </a:rPr>
              <a:t>March 2017</a:t>
            </a:r>
            <a:endParaRPr lang="zh-HK" altLang="en-US" sz="2800" dirty="0">
              <a:solidFill>
                <a:srgbClr val="663300"/>
              </a:solidFill>
              <a:latin typeface="Calibri" panose="020F0502020204030204" pitchFamily="34" charset="0"/>
              <a:ea typeface="標楷體" pitchFamily="65" charset="-120"/>
            </a:endParaRPr>
          </a:p>
        </p:txBody>
      </p:sp>
      <p:sp>
        <p:nvSpPr>
          <p:cNvPr id="5" name="投影片編號版面配置區 4"/>
          <p:cNvSpPr>
            <a:spLocks noGrp="1"/>
          </p:cNvSpPr>
          <p:nvPr>
            <p:ph type="sldNum" sz="quarter" idx="12"/>
          </p:nvPr>
        </p:nvSpPr>
        <p:spPr/>
        <p:txBody>
          <a:bodyPr/>
          <a:lstStyle/>
          <a:p>
            <a:fld id="{0BC39BD0-34F9-4C81-8138-0CFBCA089D39}" type="slidenum">
              <a:rPr lang="zh-HK" altLang="en-US" smtClean="0"/>
              <a:pPr/>
              <a:t>1</a:t>
            </a:fld>
            <a:endParaRPr lang="zh-HK" altLang="en-US"/>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01040">
            <a:off x="5905882" y="4398943"/>
            <a:ext cx="2573304" cy="1699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27431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539552" y="1340767"/>
            <a:ext cx="8208912" cy="4392489"/>
          </a:xfrm>
          <a:prstGeom prst="rect">
            <a:avLst/>
          </a:prstGeom>
        </p:spPr>
        <p:style>
          <a:lnRef idx="1">
            <a:schemeClr val="accent2"/>
          </a:lnRef>
          <a:fillRef idx="2">
            <a:schemeClr val="accent2"/>
          </a:fillRef>
          <a:effectRef idx="1">
            <a:schemeClr val="accent2"/>
          </a:effectRef>
          <a:fontRef idx="minor">
            <a:schemeClr val="dk1"/>
          </a:fontRef>
        </p:style>
        <p:txBody>
          <a:bodyPr vert="horz">
            <a:no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502920" indent="-457200" algn="just">
              <a:spcBef>
                <a:spcPct val="20000"/>
              </a:spcBef>
              <a:buBlip>
                <a:blip r:embed="rId2"/>
              </a:buBlip>
            </a:pPr>
            <a:r>
              <a:rPr lang="en-US" altLang="zh-HK" sz="3600" dirty="0">
                <a:solidFill>
                  <a:schemeClr val="dk1"/>
                </a:solidFill>
                <a:latin typeface="Times New Roman" panose="02020603050405020304" pitchFamily="18" charset="0"/>
                <a:ea typeface="標楷體" pitchFamily="65" charset="-120"/>
                <a:cs typeface="Times New Roman" panose="02020603050405020304" pitchFamily="18" charset="0"/>
              </a:rPr>
              <a:t>Documents such as TAs and rental receipts should be kept at schools for a period of not less than 7 years and made available to EDB when requested.</a:t>
            </a:r>
            <a:endParaRPr lang="en-US" altLang="zh-TW" sz="3600" dirty="0">
              <a:solidFill>
                <a:schemeClr val="dk1"/>
              </a:solidFill>
              <a:latin typeface="Times New Roman" panose="02020603050405020304" pitchFamily="18" charset="0"/>
              <a:ea typeface="標楷體" pitchFamily="65" charset="-120"/>
              <a:cs typeface="Times New Roman" panose="02020603050405020304" pitchFamily="18" charset="0"/>
            </a:endParaRPr>
          </a:p>
          <a:p>
            <a:pPr marL="502920" indent="-457200" algn="just">
              <a:spcBef>
                <a:spcPct val="20000"/>
              </a:spcBef>
              <a:buBlip>
                <a:blip r:embed="rId2"/>
              </a:buBlip>
            </a:pPr>
            <a:r>
              <a:rPr lang="en-US" altLang="zh-HK" sz="3600" dirty="0">
                <a:solidFill>
                  <a:schemeClr val="dk1"/>
                </a:solidFill>
                <a:latin typeface="Times New Roman" panose="02020603050405020304" pitchFamily="18" charset="0"/>
                <a:ea typeface="標楷體" pitchFamily="65" charset="-120"/>
                <a:cs typeface="Times New Roman" panose="02020603050405020304" pitchFamily="18" charset="0"/>
              </a:rPr>
              <a:t>Any unspent balance of the rental subsidy based on annual audited accounts will be clawed back by EDB.</a:t>
            </a:r>
            <a:endParaRPr lang="zh-HK" altLang="en-US" sz="3600" dirty="0">
              <a:solidFill>
                <a:schemeClr val="dk1"/>
              </a:solidFill>
              <a:latin typeface="Times New Roman" panose="02020603050405020304" pitchFamily="18" charset="0"/>
              <a:ea typeface="標楷體" pitchFamily="65" charset="-120"/>
              <a:cs typeface="Times New Roman" panose="02020603050405020304" pitchFamily="18" charset="0"/>
            </a:endParaRPr>
          </a:p>
        </p:txBody>
      </p:sp>
      <p:sp>
        <p:nvSpPr>
          <p:cNvPr id="5" name="標題 1"/>
          <p:cNvSpPr>
            <a:spLocks noGrp="1"/>
          </p:cNvSpPr>
          <p:nvPr>
            <p:ph type="title"/>
          </p:nvPr>
        </p:nvSpPr>
        <p:spPr>
          <a:xfrm>
            <a:off x="395536" y="260648"/>
            <a:ext cx="8291264" cy="900018"/>
          </a:xfrm>
        </p:spPr>
        <p:txBody>
          <a:bodyPr>
            <a:noAutofit/>
          </a:bodyPr>
          <a:lstStyle/>
          <a:p>
            <a:pPr algn="ctr"/>
            <a:r>
              <a:rPr lang="en-US" altLang="zh-HK" sz="4400" dirty="0"/>
              <a:t>3. Accounting Arrangement</a:t>
            </a:r>
            <a:endParaRPr lang="zh-HK" altLang="en-US" sz="4400" b="1" dirty="0">
              <a:solidFill>
                <a:srgbClr val="0000FF"/>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10</a:t>
            </a:fld>
            <a:endParaRPr lang="zh-HK" altLang="en-US"/>
          </a:p>
        </p:txBody>
      </p:sp>
    </p:spTree>
    <p:extLst>
      <p:ext uri="{BB962C8B-B14F-4D97-AF65-F5344CB8AC3E}">
        <p14:creationId xmlns:p14="http://schemas.microsoft.com/office/powerpoint/2010/main" val="1028993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內容版面配置區 1"/>
          <p:cNvGraphicFramePr>
            <a:graphicFrameLocks noGrp="1"/>
          </p:cNvGraphicFramePr>
          <p:nvPr>
            <p:ph idx="1"/>
            <p:extLst>
              <p:ext uri="{D42A27DB-BD31-4B8C-83A1-F6EECF244321}">
                <p14:modId xmlns:p14="http://schemas.microsoft.com/office/powerpoint/2010/main" val="3270500358"/>
              </p:ext>
            </p:extLst>
          </p:nvPr>
        </p:nvGraphicFramePr>
        <p:xfrm>
          <a:off x="611188" y="1700213"/>
          <a:ext cx="7856537" cy="4772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投影片編號版面配置區 2"/>
          <p:cNvSpPr>
            <a:spLocks noGrp="1"/>
          </p:cNvSpPr>
          <p:nvPr>
            <p:ph type="sldNum" sz="quarter" idx="12"/>
          </p:nvPr>
        </p:nvSpPr>
        <p:spPr/>
        <p:txBody>
          <a:bodyPr/>
          <a:lstStyle/>
          <a:p>
            <a:fld id="{0BC39BD0-34F9-4C81-8138-0CFBCA089D39}" type="slidenum">
              <a:rPr lang="zh-HK" altLang="en-US" smtClean="0"/>
              <a:pPr/>
              <a:t>11</a:t>
            </a:fld>
            <a:endParaRPr lang="zh-HK" altLang="en-US"/>
          </a:p>
        </p:txBody>
      </p:sp>
      <p:sp>
        <p:nvSpPr>
          <p:cNvPr id="5" name="文字方塊 4"/>
          <p:cNvSpPr txBox="1"/>
          <p:nvPr/>
        </p:nvSpPr>
        <p:spPr>
          <a:xfrm>
            <a:off x="1115616" y="1844824"/>
            <a:ext cx="2088232" cy="1015663"/>
          </a:xfrm>
          <a:prstGeom prst="rect">
            <a:avLst/>
          </a:prstGeom>
          <a:solidFill>
            <a:srgbClr val="663300"/>
          </a:solidFill>
          <a:ln w="54991" cmpd="thickThin">
            <a:solidFill>
              <a:schemeClr val="accent5">
                <a:lumMod val="75000"/>
              </a:schemeClr>
            </a:solidFill>
            <a:prstDash val="solid"/>
          </a:ln>
        </p:spPr>
        <p:txBody>
          <a:bodyPr wrap="square" rtlCol="0">
            <a:spAutoFit/>
          </a:bodyPr>
          <a:lstStyle/>
          <a:p>
            <a:r>
              <a:rPr lang="en-US" altLang="zh-HK" sz="2000" dirty="0">
                <a:solidFill>
                  <a:schemeClr val="bg1"/>
                </a:solidFill>
              </a:rPr>
              <a:t>Full rental subsidy subject to fill-up rate</a:t>
            </a:r>
            <a:endParaRPr lang="zh-HK" altLang="en-US" sz="2000" dirty="0">
              <a:solidFill>
                <a:schemeClr val="bg1"/>
              </a:solidFill>
            </a:endParaRPr>
          </a:p>
        </p:txBody>
      </p:sp>
      <p:sp>
        <p:nvSpPr>
          <p:cNvPr id="6" name="文字方塊 5"/>
          <p:cNvSpPr txBox="1"/>
          <p:nvPr/>
        </p:nvSpPr>
        <p:spPr>
          <a:xfrm>
            <a:off x="5364088" y="4293096"/>
            <a:ext cx="1476164" cy="369332"/>
          </a:xfrm>
          <a:prstGeom prst="rect">
            <a:avLst/>
          </a:prstGeom>
          <a:solidFill>
            <a:schemeClr val="bg2">
              <a:lumMod val="90000"/>
            </a:schemeClr>
          </a:solidFill>
          <a:ln w="54991" cmpd="thickThin">
            <a:solidFill>
              <a:srgbClr val="7030A0"/>
            </a:solidFill>
            <a:prstDash val="solid"/>
          </a:ln>
        </p:spPr>
        <p:txBody>
          <a:bodyPr wrap="square" rtlCol="0">
            <a:spAutoFit/>
          </a:bodyPr>
          <a:lstStyle/>
          <a:p>
            <a:r>
              <a:rPr lang="en-US" altLang="zh-HK" dirty="0" smtClean="0"/>
              <a:t>“Dual” Cap</a:t>
            </a:r>
            <a:endParaRPr lang="zh-HK" altLang="en-US" dirty="0"/>
          </a:p>
        </p:txBody>
      </p:sp>
      <p:sp>
        <p:nvSpPr>
          <p:cNvPr id="7" name="矩形 6"/>
          <p:cNvSpPr/>
          <p:nvPr/>
        </p:nvSpPr>
        <p:spPr>
          <a:xfrm>
            <a:off x="1180761" y="260648"/>
            <a:ext cx="6878806" cy="1200329"/>
          </a:xfrm>
          <a:prstGeom prst="rect">
            <a:avLst/>
          </a:prstGeom>
        </p:spPr>
        <p:txBody>
          <a:bodyPr wrap="none">
            <a:spAutoFit/>
          </a:bodyPr>
          <a:lstStyle/>
          <a:p>
            <a:pPr algn="ctr"/>
            <a:r>
              <a:rPr lang="en-US" altLang="zh-TW" sz="3600" b="1" dirty="0">
                <a:solidFill>
                  <a:srgbClr val="0033CC"/>
                </a:solidFill>
                <a:latin typeface="Times New Roman" panose="02020603050405020304" pitchFamily="18" charset="0"/>
                <a:ea typeface="標楷體" pitchFamily="65" charset="-120"/>
                <a:cs typeface="Times New Roman" panose="02020603050405020304" pitchFamily="18" charset="0"/>
              </a:rPr>
              <a:t>Different Categories of </a:t>
            </a:r>
            <a:endParaRPr lang="en-US" altLang="zh-TW" sz="3600" b="1" dirty="0" smtClean="0">
              <a:solidFill>
                <a:srgbClr val="0033CC"/>
              </a:solidFill>
              <a:latin typeface="Times New Roman" panose="02020603050405020304" pitchFamily="18" charset="0"/>
              <a:ea typeface="標楷體" pitchFamily="65" charset="-120"/>
              <a:cs typeface="Times New Roman" panose="02020603050405020304" pitchFamily="18" charset="0"/>
            </a:endParaRPr>
          </a:p>
          <a:p>
            <a:pPr algn="ctr"/>
            <a:r>
              <a:rPr lang="en-US" altLang="zh-TW" sz="3600" b="1" dirty="0" smtClean="0">
                <a:solidFill>
                  <a:srgbClr val="0033CC"/>
                </a:solidFill>
                <a:latin typeface="Times New Roman" panose="02020603050405020304" pitchFamily="18" charset="0"/>
                <a:ea typeface="標楷體" pitchFamily="65" charset="-120"/>
                <a:cs typeface="Times New Roman" panose="02020603050405020304" pitchFamily="18" charset="0"/>
              </a:rPr>
              <a:t>Eligible Scheme-KGs under RSS</a:t>
            </a:r>
            <a:endParaRPr lang="zh-HK" altLang="en-US" sz="3600" b="1" u="sng"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506626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16632"/>
            <a:ext cx="8712968" cy="576064"/>
          </a:xfrm>
        </p:spPr>
        <p:txBody>
          <a:bodyPr>
            <a:noAutofit/>
          </a:bodyPr>
          <a:lstStyle/>
          <a:p>
            <a:pPr algn="ctr"/>
            <a:r>
              <a:rPr lang="en-US" altLang="zh-TW" sz="2000" b="1" cap="none" dirty="0" smtClean="0">
                <a:solidFill>
                  <a:srgbClr val="0033CC"/>
                </a:solidFill>
                <a:ea typeface="標楷體" pitchFamily="65" charset="-120"/>
              </a:rPr>
              <a:t>Different Categorization of Eligible Scheme-KGs under RSS</a:t>
            </a:r>
            <a:endParaRPr lang="zh-HK" altLang="en-US" sz="2000" b="1" cap="none" dirty="0">
              <a:solidFill>
                <a:srgbClr val="0033CC"/>
              </a:solidFill>
              <a:ea typeface="標楷體" pitchFamily="65" charset="-120"/>
            </a:endParaRPr>
          </a:p>
        </p:txBody>
      </p:sp>
      <p:sp>
        <p:nvSpPr>
          <p:cNvPr id="3" name="內容版面配置區 2"/>
          <p:cNvSpPr>
            <a:spLocks noGrp="1"/>
          </p:cNvSpPr>
          <p:nvPr>
            <p:ph idx="1"/>
          </p:nvPr>
        </p:nvSpPr>
        <p:spPr>
          <a:xfrm>
            <a:off x="323528" y="692696"/>
            <a:ext cx="8568952" cy="5904656"/>
          </a:xfrm>
        </p:spPr>
        <p:style>
          <a:lnRef idx="1">
            <a:schemeClr val="accent3"/>
          </a:lnRef>
          <a:fillRef idx="2">
            <a:schemeClr val="accent3"/>
          </a:fillRef>
          <a:effectRef idx="1">
            <a:schemeClr val="accent3"/>
          </a:effectRef>
          <a:fontRef idx="minor">
            <a:schemeClr val="dk1"/>
          </a:fontRef>
        </p:style>
        <p:txBody>
          <a:bodyPr>
            <a:noAutofit/>
          </a:bodyPr>
          <a:lstStyle/>
          <a:p>
            <a:pPr marL="355600" indent="-355600" algn="just">
              <a:buClr>
                <a:srgbClr val="0000FF"/>
              </a:buClr>
              <a:buSzPct val="100000"/>
              <a:buFont typeface="Wingdings" pitchFamily="2" charset="2"/>
              <a:buAutoNum type="circleNumWdWhitePlain"/>
            </a:pPr>
            <a:r>
              <a:rPr lang="en-US" altLang="zh-HK" sz="2400" b="1" dirty="0" smtClean="0">
                <a:latin typeface="Cambria" panose="02040503050406030204" pitchFamily="18" charset="0"/>
                <a:ea typeface="標楷體" pitchFamily="65" charset="-120"/>
              </a:rPr>
              <a:t>Nominated Estate KGs</a:t>
            </a:r>
          </a:p>
          <a:p>
            <a:pPr marL="722313" lvl="1" indent="-357188" algn="just">
              <a:buBlip>
                <a:blip r:embed="rId3"/>
              </a:buBlip>
            </a:pPr>
            <a:r>
              <a:rPr lang="en-US" altLang="zh-HK" sz="2400" dirty="0" smtClean="0">
                <a:latin typeface="Cambria" panose="02040503050406030204" pitchFamily="18" charset="0"/>
              </a:rPr>
              <a:t>the premises have been allocated under the EDB-administered school allocation or nomination mechanisms; and</a:t>
            </a:r>
            <a:endParaRPr lang="en-US" altLang="zh-TW" sz="2400" dirty="0" smtClean="0">
              <a:solidFill>
                <a:srgbClr val="000000"/>
              </a:solidFill>
              <a:latin typeface="Cambria" panose="02040503050406030204" pitchFamily="18" charset="0"/>
              <a:ea typeface="標楷體" pitchFamily="65" charset="-120"/>
            </a:endParaRPr>
          </a:p>
          <a:p>
            <a:pPr marL="722313" lvl="1" indent="-357188" algn="just">
              <a:buBlip>
                <a:blip r:embed="rId3"/>
              </a:buBlip>
            </a:pPr>
            <a:r>
              <a:rPr lang="en-US" altLang="zh-HK" sz="2400" dirty="0" smtClean="0">
                <a:latin typeface="Cambria" panose="02040503050406030204" pitchFamily="18" charset="0"/>
              </a:rPr>
              <a:t>the monthly rentals payable in respect of the said premises are at concessionary rate as assessed by the Hong Kong Housing Authority (around 50% of market rent) and stipulated in the TAs</a:t>
            </a:r>
            <a:endParaRPr lang="en-US" altLang="zh-HK" sz="2400" dirty="0" smtClean="0">
              <a:solidFill>
                <a:srgbClr val="000000"/>
              </a:solidFill>
              <a:latin typeface="Cambria" panose="02040503050406030204" pitchFamily="18" charset="0"/>
              <a:ea typeface="標楷體" pitchFamily="65" charset="-120"/>
            </a:endParaRPr>
          </a:p>
          <a:p>
            <a:pPr marL="1077913" lvl="0" indent="-355600" algn="just">
              <a:buFont typeface="Wingdings"/>
              <a:buChar char="à"/>
            </a:pPr>
            <a:r>
              <a:rPr lang="en-US" altLang="zh-TW" sz="2400" dirty="0" smtClean="0">
                <a:latin typeface="Cambria" panose="02040503050406030204" pitchFamily="18" charset="0"/>
              </a:rPr>
              <a:t>only the registered school premises under the school location of the KGs having met the above two conditions of operating in housing estates will be eligible for full rental subsidy subject to the fill-up rate.</a:t>
            </a:r>
            <a:endParaRPr lang="en-US" altLang="zh-TW" sz="2400" dirty="0" smtClean="0">
              <a:solidFill>
                <a:srgbClr val="000000"/>
              </a:solidFill>
              <a:latin typeface="Cambria" panose="02040503050406030204" pitchFamily="18" charset="0"/>
              <a:ea typeface="標楷體" pitchFamily="65" charset="-120"/>
            </a:endParaRPr>
          </a:p>
          <a:p>
            <a:pPr marL="722313" lvl="0" indent="-366713" algn="just">
              <a:buBlip>
                <a:blip r:embed="rId3"/>
              </a:buBlip>
            </a:pPr>
            <a:r>
              <a:rPr lang="en-US" altLang="zh-TW" sz="2400" dirty="0" smtClean="0">
                <a:latin typeface="Cambria" panose="02040503050406030204" pitchFamily="18" charset="0"/>
              </a:rPr>
              <a:t>Other registered premises under the same school location but have not met the conditions mentioned above are not eligible for rental subsidy under RSS.</a:t>
            </a:r>
            <a:endParaRPr lang="zh-HK" altLang="en-US" sz="2400" dirty="0" smtClean="0">
              <a:solidFill>
                <a:srgbClr val="000000"/>
              </a:solidFill>
            </a:endParaRPr>
          </a:p>
          <a:p>
            <a:pPr algn="just"/>
            <a:endParaRPr lang="en-US" altLang="zh-HK" sz="2400" dirty="0"/>
          </a:p>
          <a:p>
            <a:pPr algn="just"/>
            <a:endParaRPr lang="en-US" altLang="zh-HK" sz="2400" dirty="0" smtClean="0"/>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12</a:t>
            </a:fld>
            <a:endParaRPr lang="zh-HK" altLang="en-US"/>
          </a:p>
        </p:txBody>
      </p:sp>
    </p:spTree>
    <p:extLst>
      <p:ext uri="{BB962C8B-B14F-4D97-AF65-F5344CB8AC3E}">
        <p14:creationId xmlns:p14="http://schemas.microsoft.com/office/powerpoint/2010/main" val="855495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7504" y="116632"/>
            <a:ext cx="8640960" cy="432048"/>
          </a:xfrm>
        </p:spPr>
        <p:txBody>
          <a:bodyPr>
            <a:noAutofit/>
          </a:bodyPr>
          <a:lstStyle/>
          <a:p>
            <a:pPr algn="ctr"/>
            <a:r>
              <a:rPr lang="en-US" altLang="zh-TW" sz="2000" b="1" cap="none" dirty="0">
                <a:solidFill>
                  <a:srgbClr val="0033CC"/>
                </a:solidFill>
                <a:ea typeface="標楷體" pitchFamily="65" charset="-120"/>
              </a:rPr>
              <a:t>Different Categorization of Eligible Scheme-KGs under RSS</a:t>
            </a:r>
            <a:endParaRPr lang="zh-HK" altLang="en-US" sz="2000" dirty="0">
              <a:latin typeface="+mn-ea"/>
              <a:ea typeface="+mn-ea"/>
            </a:endParaRPr>
          </a:p>
        </p:txBody>
      </p:sp>
      <p:sp>
        <p:nvSpPr>
          <p:cNvPr id="3" name="內容版面配置區 2"/>
          <p:cNvSpPr>
            <a:spLocks noGrp="1"/>
          </p:cNvSpPr>
          <p:nvPr>
            <p:ph idx="1"/>
          </p:nvPr>
        </p:nvSpPr>
        <p:spPr>
          <a:xfrm>
            <a:off x="251520" y="548680"/>
            <a:ext cx="8640960" cy="6120680"/>
          </a:xfrm>
        </p:spPr>
        <p:style>
          <a:lnRef idx="1">
            <a:schemeClr val="accent3"/>
          </a:lnRef>
          <a:fillRef idx="2">
            <a:schemeClr val="accent3"/>
          </a:fillRef>
          <a:effectRef idx="1">
            <a:schemeClr val="accent3"/>
          </a:effectRef>
          <a:fontRef idx="minor">
            <a:schemeClr val="dk1"/>
          </a:fontRef>
        </p:style>
        <p:txBody>
          <a:bodyPr>
            <a:noAutofit/>
          </a:bodyPr>
          <a:lstStyle/>
          <a:p>
            <a:pPr marL="452438" indent="-452438" algn="just">
              <a:buClr>
                <a:srgbClr val="0000FF"/>
              </a:buClr>
              <a:buSzPct val="100000"/>
              <a:buFont typeface="Wingdings" pitchFamily="2" charset="2"/>
              <a:buAutoNum type="circleNumWdWhitePlain" startAt="2"/>
            </a:pPr>
            <a:r>
              <a:rPr lang="en-US" altLang="zh-HK" sz="3200" b="1" dirty="0">
                <a:latin typeface="Cambria" panose="02040503050406030204" pitchFamily="18" charset="0"/>
                <a:ea typeface="標楷體" pitchFamily="65" charset="-120"/>
              </a:rPr>
              <a:t>Other KGs</a:t>
            </a:r>
            <a:endParaRPr lang="en-US" altLang="zh-TW" sz="3200" b="1" dirty="0">
              <a:latin typeface="Cambria" panose="02040503050406030204" pitchFamily="18" charset="0"/>
              <a:ea typeface="標楷體" pitchFamily="65" charset="-120"/>
            </a:endParaRPr>
          </a:p>
          <a:p>
            <a:pPr marL="452438" indent="0" algn="just">
              <a:buClr>
                <a:srgbClr val="0000FF"/>
              </a:buClr>
              <a:buNone/>
            </a:pPr>
            <a:r>
              <a:rPr lang="en-US" altLang="zh-TW" sz="3200" i="1" dirty="0" smtClean="0">
                <a:latin typeface="標楷體" pitchFamily="65" charset="-120"/>
                <a:ea typeface="標楷體" pitchFamily="65" charset="-120"/>
              </a:rPr>
              <a:t>(</a:t>
            </a:r>
            <a:r>
              <a:rPr lang="en-US" altLang="zh-TW" sz="3200" i="1" dirty="0" smtClean="0">
                <a:latin typeface="Cambria" panose="02040503050406030204" pitchFamily="18" charset="0"/>
                <a:ea typeface="標楷體" pitchFamily="65" charset="-120"/>
              </a:rPr>
              <a:t>not </a:t>
            </a:r>
            <a:r>
              <a:rPr lang="en-US" altLang="zh-TW" sz="3200" i="1" dirty="0">
                <a:latin typeface="Cambria" panose="02040503050406030204" pitchFamily="18" charset="0"/>
                <a:ea typeface="標楷體" pitchFamily="65" charset="-120"/>
              </a:rPr>
              <a:t>include former aided child care </a:t>
            </a:r>
            <a:r>
              <a:rPr lang="en-US" altLang="zh-TW" sz="3200" i="1" dirty="0" err="1">
                <a:latin typeface="Cambria" panose="02040503050406030204" pitchFamily="18" charset="0"/>
                <a:ea typeface="標楷體" pitchFamily="65" charset="-120"/>
              </a:rPr>
              <a:t>centres</a:t>
            </a:r>
            <a:r>
              <a:rPr lang="en-US" altLang="zh-TW" sz="3200" i="1" dirty="0">
                <a:latin typeface="Cambria" panose="02040503050406030204" pitchFamily="18" charset="0"/>
                <a:ea typeface="標楷體" pitchFamily="65" charset="-120"/>
              </a:rPr>
              <a:t> under SWD before </a:t>
            </a:r>
            <a:r>
              <a:rPr lang="en-US" altLang="zh-TW" sz="3200" i="1" dirty="0" err="1">
                <a:latin typeface="Cambria" panose="02040503050406030204" pitchFamily="18" charset="0"/>
                <a:ea typeface="標楷體" pitchFamily="65" charset="-120"/>
              </a:rPr>
              <a:t>Harmonisation</a:t>
            </a:r>
            <a:r>
              <a:rPr lang="en-US" altLang="zh-TW" sz="3200" i="1" dirty="0">
                <a:latin typeface="Cambria" panose="02040503050406030204" pitchFamily="18" charset="0"/>
                <a:ea typeface="標楷體" pitchFamily="65" charset="-120"/>
              </a:rPr>
              <a:t> in 2005</a:t>
            </a:r>
            <a:r>
              <a:rPr lang="en-US" altLang="zh-TW" sz="3200" i="1" dirty="0">
                <a:latin typeface="標楷體" pitchFamily="65" charset="-120"/>
                <a:ea typeface="標楷體" pitchFamily="65" charset="-120"/>
              </a:rPr>
              <a:t>)</a:t>
            </a:r>
            <a:endParaRPr lang="en-US" altLang="zh-TW" sz="3200" b="1" i="1" dirty="0" smtClean="0">
              <a:latin typeface="標楷體" pitchFamily="65" charset="-120"/>
              <a:ea typeface="標楷體" pitchFamily="65" charset="-120"/>
            </a:endParaRPr>
          </a:p>
          <a:p>
            <a:pPr marL="625475" indent="-269875" algn="just">
              <a:buBlip>
                <a:blip r:embed="rId3"/>
              </a:buBlip>
              <a:tabLst>
                <a:tab pos="722313" algn="l"/>
              </a:tabLst>
            </a:pPr>
            <a:r>
              <a:rPr lang="en-US" altLang="zh-TW" sz="3200" dirty="0" smtClean="0">
                <a:latin typeface="Cambria" panose="02040503050406030204" pitchFamily="18" charset="0"/>
                <a:ea typeface="標楷體" pitchFamily="65" charset="-120"/>
              </a:rPr>
              <a:t>For </a:t>
            </a:r>
            <a:r>
              <a:rPr lang="en-US" altLang="zh-TW" sz="3200" dirty="0">
                <a:latin typeface="Cambria" panose="02040503050406030204" pitchFamily="18" charset="0"/>
                <a:ea typeface="標楷體" pitchFamily="65" charset="-120"/>
              </a:rPr>
              <a:t>other KGs, the rental subsidy will be subject to “dual” </a:t>
            </a:r>
            <a:r>
              <a:rPr lang="en-US" altLang="zh-TW" sz="3200" dirty="0" smtClean="0">
                <a:latin typeface="Cambria" panose="02040503050406030204" pitchFamily="18" charset="0"/>
                <a:ea typeface="標楷體" pitchFamily="65" charset="-120"/>
              </a:rPr>
              <a:t>caps :</a:t>
            </a:r>
            <a:endParaRPr lang="en-US" altLang="zh-TW" sz="3200" dirty="0">
              <a:latin typeface="Cambria" panose="02040503050406030204" pitchFamily="18" charset="0"/>
              <a:ea typeface="標楷體" pitchFamily="65" charset="-120"/>
            </a:endParaRPr>
          </a:p>
          <a:p>
            <a:pPr marL="981075" indent="-355600" algn="just">
              <a:buFont typeface="Wingdings" pitchFamily="2" charset="2"/>
              <a:buChar char="u"/>
            </a:pPr>
            <a:r>
              <a:rPr lang="en-US" altLang="zh-HK" sz="3200" dirty="0">
                <a:latin typeface="Cambria" panose="02040503050406030204" pitchFamily="18" charset="0"/>
              </a:rPr>
              <a:t>50% of open market rental as assessed by RVD, </a:t>
            </a:r>
            <a:r>
              <a:rPr lang="en-US" altLang="zh-HK" sz="3200" dirty="0" smtClean="0">
                <a:latin typeface="Cambria" panose="02040503050406030204" pitchFamily="18" charset="0"/>
              </a:rPr>
              <a:t>or</a:t>
            </a:r>
          </a:p>
          <a:p>
            <a:pPr marL="981075" indent="-355600" algn="just">
              <a:buFont typeface="Wingdings" pitchFamily="2" charset="2"/>
              <a:buChar char="u"/>
            </a:pPr>
            <a:r>
              <a:rPr lang="en-US" altLang="zh-HK" sz="3200" dirty="0">
                <a:latin typeface="Cambria" panose="02040503050406030204" pitchFamily="18" charset="0"/>
              </a:rPr>
              <a:t>15% of the “basic half-day (HD) unit subsidy</a:t>
            </a:r>
            <a:r>
              <a:rPr lang="en-US" altLang="zh-HK" sz="3200" dirty="0" smtClean="0">
                <a:latin typeface="Cambria" panose="02040503050406030204" pitchFamily="18" charset="0"/>
              </a:rPr>
              <a:t>” </a:t>
            </a:r>
            <a:r>
              <a:rPr lang="en-US" altLang="zh-HK" sz="3200" dirty="0">
                <a:latin typeface="Cambria" panose="02040503050406030204" pitchFamily="18" charset="0"/>
              </a:rPr>
              <a:t>for all eligible </a:t>
            </a:r>
            <a:r>
              <a:rPr lang="en-US" altLang="zh-HK" sz="3200" dirty="0" smtClean="0">
                <a:latin typeface="Cambria" panose="02040503050406030204" pitchFamily="18" charset="0"/>
              </a:rPr>
              <a:t>students</a:t>
            </a:r>
            <a:endParaRPr lang="en-US" altLang="zh-TW" sz="3200" dirty="0" smtClean="0">
              <a:latin typeface="Cambria" panose="02040503050406030204" pitchFamily="18" charset="0"/>
              <a:ea typeface="標楷體" pitchFamily="65" charset="-120"/>
            </a:endParaRPr>
          </a:p>
          <a:p>
            <a:pPr marL="625475" indent="0" algn="just">
              <a:buNone/>
            </a:pPr>
            <a:r>
              <a:rPr lang="en-US" altLang="zh-HK" sz="3200" dirty="0">
                <a:latin typeface="Cambria" panose="02040503050406030204" pitchFamily="18" charset="0"/>
              </a:rPr>
              <a:t>whichever is lower.</a:t>
            </a:r>
            <a:endParaRPr lang="en-US" altLang="zh-HK" sz="3200"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13</a:t>
            </a:fld>
            <a:endParaRPr lang="zh-HK" altLang="en-US"/>
          </a:p>
        </p:txBody>
      </p:sp>
    </p:spTree>
    <p:extLst>
      <p:ext uri="{BB962C8B-B14F-4D97-AF65-F5344CB8AC3E}">
        <p14:creationId xmlns:p14="http://schemas.microsoft.com/office/powerpoint/2010/main" val="2070858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88640"/>
            <a:ext cx="8640960" cy="504056"/>
          </a:xfrm>
        </p:spPr>
        <p:txBody>
          <a:bodyPr>
            <a:noAutofit/>
          </a:bodyPr>
          <a:lstStyle/>
          <a:p>
            <a:pPr algn="ctr"/>
            <a:r>
              <a:rPr lang="en-US" altLang="zh-TW" sz="2000" b="1" cap="none" dirty="0">
                <a:solidFill>
                  <a:srgbClr val="0033CC"/>
                </a:solidFill>
                <a:ea typeface="標楷體" pitchFamily="65" charset="-120"/>
              </a:rPr>
              <a:t>Different Categorization of Eligible Scheme-KGs under RSS</a:t>
            </a:r>
            <a:endParaRPr lang="zh-HK" altLang="en-US" sz="2000" b="1" cap="none"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251520" y="836712"/>
            <a:ext cx="8712968" cy="5040560"/>
          </a:xfrm>
        </p:spPr>
        <p:style>
          <a:lnRef idx="1">
            <a:schemeClr val="accent3"/>
          </a:lnRef>
          <a:fillRef idx="2">
            <a:schemeClr val="accent3"/>
          </a:fillRef>
          <a:effectRef idx="1">
            <a:schemeClr val="accent3"/>
          </a:effectRef>
          <a:fontRef idx="minor">
            <a:schemeClr val="dk1"/>
          </a:fontRef>
        </p:style>
        <p:txBody>
          <a:bodyPr anchor="ctr">
            <a:noAutofit/>
          </a:bodyPr>
          <a:lstStyle/>
          <a:p>
            <a:pPr marL="355600" indent="-355600" algn="just">
              <a:buClr>
                <a:srgbClr val="0033CC"/>
              </a:buClr>
              <a:buSzPct val="100000"/>
              <a:buFont typeface="Wingdings" pitchFamily="2" charset="2"/>
              <a:buAutoNum type="circleNumWdWhitePlain" startAt="3"/>
            </a:pPr>
            <a:r>
              <a:rPr lang="en-US" altLang="zh-TW" sz="2400" b="1" dirty="0" smtClean="0">
                <a:latin typeface="標楷體" pitchFamily="65" charset="-120"/>
                <a:ea typeface="標楷體" pitchFamily="65" charset="-120"/>
              </a:rPr>
              <a:t> </a:t>
            </a:r>
            <a:r>
              <a:rPr lang="en-US" altLang="zh-TW" sz="2400" b="1" dirty="0">
                <a:latin typeface="Cambria" panose="02040503050406030204" pitchFamily="18" charset="0"/>
                <a:ea typeface="標楷體" pitchFamily="65" charset="-120"/>
              </a:rPr>
              <a:t>Other KGs under-Grace-Period</a:t>
            </a:r>
          </a:p>
          <a:p>
            <a:pPr marL="625475" indent="-269875" algn="just">
              <a:buBlip>
                <a:blip r:embed="rId3"/>
              </a:buBlip>
            </a:pPr>
            <a:r>
              <a:rPr lang="en-US" altLang="zh-HK" sz="2400" dirty="0">
                <a:latin typeface="Cambria" panose="02040503050406030204" pitchFamily="18" charset="0"/>
              </a:rPr>
              <a:t>For individual Scheme-KGs which are currently paying market rent and receiving rental subsidy under the Rent Reimbursement Scheme, their current rented premises will continue to receive the current subsidy for a grace period of four years from the 2017/18 to 2020/21 school years.</a:t>
            </a:r>
          </a:p>
          <a:p>
            <a:pPr marL="1178560" lvl="1" indent="-457200" algn="just">
              <a:buFont typeface="Wingdings" panose="05000000000000000000" pitchFamily="2" charset="2"/>
              <a:buChar char="u"/>
            </a:pPr>
            <a:r>
              <a:rPr lang="en-US" altLang="zh-HK" sz="2400" dirty="0">
                <a:latin typeface="Cambria" panose="02040503050406030204" pitchFamily="18" charset="0"/>
              </a:rPr>
              <a:t>During the grace period, the amount of rental subsidy will be the full rental amount as stipulated in the </a:t>
            </a:r>
            <a:r>
              <a:rPr lang="en-US" altLang="zh-HK" sz="2400" dirty="0" smtClean="0">
                <a:latin typeface="Cambria" panose="02040503050406030204" pitchFamily="18" charset="0"/>
              </a:rPr>
              <a:t>TA; </a:t>
            </a:r>
            <a:r>
              <a:rPr lang="en-US" altLang="zh-HK" sz="2400" dirty="0">
                <a:latin typeface="Cambria" panose="02040503050406030204" pitchFamily="18" charset="0"/>
              </a:rPr>
              <a:t>or </a:t>
            </a:r>
            <a:endParaRPr lang="en-US" altLang="zh-HK" sz="2400" dirty="0" smtClean="0">
              <a:latin typeface="Cambria" panose="02040503050406030204" pitchFamily="18" charset="0"/>
            </a:endParaRPr>
          </a:p>
          <a:p>
            <a:pPr marL="1178560" lvl="1" indent="-457200" algn="just">
              <a:buFont typeface="Wingdings" panose="05000000000000000000" pitchFamily="2" charset="2"/>
              <a:buChar char="u"/>
            </a:pPr>
            <a:r>
              <a:rPr lang="en-US" altLang="zh-HK" sz="2400" dirty="0" smtClean="0">
                <a:latin typeface="Cambria" panose="02040503050406030204" pitchFamily="18" charset="0"/>
              </a:rPr>
              <a:t>the </a:t>
            </a:r>
            <a:r>
              <a:rPr lang="en-US" altLang="zh-HK" sz="2400" dirty="0">
                <a:latin typeface="Cambria" panose="02040503050406030204" pitchFamily="18" charset="0"/>
              </a:rPr>
              <a:t>market rent as assessed by RVD</a:t>
            </a:r>
            <a:r>
              <a:rPr lang="en-US" altLang="zh-HK" sz="2400" dirty="0" smtClean="0">
                <a:latin typeface="Cambria" panose="02040503050406030204" pitchFamily="18" charset="0"/>
              </a:rPr>
              <a:t>,</a:t>
            </a:r>
          </a:p>
          <a:p>
            <a:pPr marL="355600" lvl="1" indent="0" algn="just">
              <a:spcBef>
                <a:spcPts val="600"/>
              </a:spcBef>
              <a:buSzPct val="70000"/>
              <a:buNone/>
            </a:pPr>
            <a:r>
              <a:rPr lang="en-US" altLang="zh-HK" sz="2400" dirty="0" smtClean="0">
                <a:latin typeface="Cambria" panose="02040503050406030204" pitchFamily="18" charset="0"/>
              </a:rPr>
              <a:t>    whichever is lower, subject to the same set of fill-up rates</a:t>
            </a:r>
            <a:endParaRPr lang="en-US" altLang="zh-TW" sz="2400" dirty="0" smtClean="0">
              <a:latin typeface="Cambria" panose="02040503050406030204" pitchFamily="18" charset="0"/>
            </a:endParaRPr>
          </a:p>
          <a:p>
            <a:pPr marL="625475" indent="-269875" algn="just">
              <a:buBlip>
                <a:blip r:embed="rId3"/>
              </a:buBlip>
            </a:pPr>
            <a:r>
              <a:rPr lang="en-US" altLang="zh-TW" sz="2400" dirty="0" smtClean="0">
                <a:latin typeface="Cambria" panose="02040503050406030204" pitchFamily="18" charset="0"/>
              </a:rPr>
              <a:t>Other </a:t>
            </a:r>
            <a:r>
              <a:rPr lang="en-US" altLang="zh-TW" sz="2400" dirty="0">
                <a:latin typeface="Cambria" panose="02040503050406030204" pitchFamily="18" charset="0"/>
              </a:rPr>
              <a:t>registered school premises under the same school location will not be eligible for any rental subsidy under RSS</a:t>
            </a:r>
            <a:r>
              <a:rPr lang="en-US" altLang="zh-TW" sz="2400" dirty="0" smtClean="0">
                <a:latin typeface="Cambria" panose="02040503050406030204" pitchFamily="18" charset="0"/>
              </a:rPr>
              <a:t>.</a:t>
            </a:r>
            <a:endParaRPr lang="en-US" altLang="zh-TW" sz="2400" dirty="0" smtClean="0">
              <a:latin typeface="標楷體" pitchFamily="65" charset="-12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14</a:t>
            </a:fld>
            <a:endParaRPr lang="zh-HK" altLang="en-US"/>
          </a:p>
        </p:txBody>
      </p:sp>
    </p:spTree>
    <p:extLst>
      <p:ext uri="{BB962C8B-B14F-4D97-AF65-F5344CB8AC3E}">
        <p14:creationId xmlns:p14="http://schemas.microsoft.com/office/powerpoint/2010/main" val="42740487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260648"/>
            <a:ext cx="8568952" cy="792088"/>
          </a:xfrm>
        </p:spPr>
        <p:txBody>
          <a:bodyPr>
            <a:noAutofit/>
          </a:bodyPr>
          <a:lstStyle/>
          <a:p>
            <a:pPr algn="ctr"/>
            <a:r>
              <a:rPr lang="en-US" altLang="zh-TW" sz="2000" b="1" cap="none" dirty="0">
                <a:solidFill>
                  <a:srgbClr val="0033CC"/>
                </a:solidFill>
                <a:ea typeface="標楷體" pitchFamily="65" charset="-120"/>
              </a:rPr>
              <a:t>Different Categorization of Eligible Scheme-KGs under RSS</a:t>
            </a:r>
            <a:endParaRPr lang="zh-HK" altLang="en-US" sz="2000" b="1" dirty="0"/>
          </a:p>
        </p:txBody>
      </p:sp>
      <p:sp>
        <p:nvSpPr>
          <p:cNvPr id="3" name="內容版面配置區 2"/>
          <p:cNvSpPr>
            <a:spLocks noGrp="1"/>
          </p:cNvSpPr>
          <p:nvPr>
            <p:ph idx="1"/>
          </p:nvPr>
        </p:nvSpPr>
        <p:spPr>
          <a:xfrm>
            <a:off x="323528" y="1124744"/>
            <a:ext cx="8363272" cy="4752528"/>
          </a:xfrm>
        </p:spPr>
        <p:style>
          <a:lnRef idx="1">
            <a:schemeClr val="accent3"/>
          </a:lnRef>
          <a:fillRef idx="2">
            <a:schemeClr val="accent3"/>
          </a:fillRef>
          <a:effectRef idx="1">
            <a:schemeClr val="accent3"/>
          </a:effectRef>
          <a:fontRef idx="minor">
            <a:schemeClr val="dk1"/>
          </a:fontRef>
        </p:style>
        <p:txBody>
          <a:bodyPr>
            <a:normAutofit/>
          </a:bodyPr>
          <a:lstStyle/>
          <a:p>
            <a:pPr marL="452438" lvl="0" indent="-452438" algn="just" hangingPunct="0">
              <a:buBlip>
                <a:blip r:embed="rId3"/>
              </a:buBlip>
            </a:pPr>
            <a:r>
              <a:rPr lang="en-US" altLang="zh-HK" sz="3200" dirty="0">
                <a:latin typeface="Cambria" panose="02040503050406030204" pitchFamily="18" charset="0"/>
              </a:rPr>
              <a:t>Starting from the 2021/22 school year, these KGs will be under the “dual” caps as “Other KGs</a:t>
            </a:r>
            <a:r>
              <a:rPr lang="en-US" altLang="zh-HK" sz="3200" dirty="0" smtClean="0">
                <a:latin typeface="Cambria" panose="02040503050406030204" pitchFamily="18" charset="0"/>
              </a:rPr>
              <a:t>”.</a:t>
            </a:r>
            <a:endParaRPr lang="en-US" altLang="zh-TW" sz="3200" dirty="0">
              <a:latin typeface="Cambria" panose="02040503050406030204" pitchFamily="18" charset="0"/>
              <a:ea typeface="標楷體" pitchFamily="65" charset="-120"/>
            </a:endParaRPr>
          </a:p>
          <a:p>
            <a:pPr marL="452438" lvl="0" indent="-452438" algn="just">
              <a:buBlip>
                <a:blip r:embed="rId3"/>
              </a:buBlip>
            </a:pPr>
            <a:r>
              <a:rPr lang="en-US" altLang="zh-HK" sz="3200" dirty="0">
                <a:latin typeface="Cambria" panose="02040503050406030204" pitchFamily="18" charset="0"/>
              </a:rPr>
              <a:t>Should individual KGs be eligible for the grace period </a:t>
            </a:r>
            <a:r>
              <a:rPr lang="en-US" altLang="zh-HK" sz="3200" dirty="0" smtClean="0">
                <a:latin typeface="Cambria" panose="02040503050406030204" pitchFamily="18" charset="0"/>
              </a:rPr>
              <a:t>arrangement, </a:t>
            </a:r>
            <a:r>
              <a:rPr lang="en-US" altLang="zh-HK" sz="3200" dirty="0">
                <a:latin typeface="Cambria" panose="02040503050406030204" pitchFamily="18" charset="0"/>
              </a:rPr>
              <a:t>but wish to be covered under the “dual” caps with effect from the 2017/18 school year, they should complete and return</a:t>
            </a:r>
            <a:r>
              <a:rPr lang="en-US" altLang="zh-HK" sz="3200" b="1" dirty="0">
                <a:latin typeface="Cambria" panose="02040503050406030204" pitchFamily="18" charset="0"/>
              </a:rPr>
              <a:t> </a:t>
            </a:r>
            <a:r>
              <a:rPr lang="en-US" altLang="zh-HK" sz="3200" b="1" u="sng" dirty="0">
                <a:latin typeface="Cambria" panose="02040503050406030204" pitchFamily="18" charset="0"/>
                <a:hlinkClick r:id="rId4" action="ppaction://hlinkfile"/>
              </a:rPr>
              <a:t>Appendix 1</a:t>
            </a:r>
            <a:r>
              <a:rPr lang="en-US" altLang="zh-HK" sz="3200" dirty="0">
                <a:latin typeface="Cambria" panose="02040503050406030204" pitchFamily="18" charset="0"/>
              </a:rPr>
              <a:t> to EDB on or before </a:t>
            </a:r>
            <a:r>
              <a:rPr lang="en-US" altLang="zh-HK" sz="3200" b="1" u="sng" dirty="0">
                <a:latin typeface="Cambria" panose="02040503050406030204" pitchFamily="18" charset="0"/>
              </a:rPr>
              <a:t>27 March 2017 (Monday</a:t>
            </a:r>
            <a:r>
              <a:rPr lang="en-US" altLang="zh-HK" sz="3200" b="1" u="sng" dirty="0" smtClean="0">
                <a:latin typeface="Cambria" panose="02040503050406030204" pitchFamily="18" charset="0"/>
              </a:rPr>
              <a:t>)</a:t>
            </a:r>
            <a:r>
              <a:rPr lang="en-US" altLang="zh-HK" sz="3200" dirty="0" smtClean="0">
                <a:latin typeface="Cambria" panose="02040503050406030204" pitchFamily="18" charset="0"/>
              </a:rPr>
              <a:t>.</a:t>
            </a:r>
            <a:endParaRPr lang="en-US" altLang="zh-TW" sz="3200" dirty="0">
              <a:latin typeface="+mn-ea"/>
            </a:endParaRPr>
          </a:p>
          <a:p>
            <a:pPr marL="342900" lvl="0" indent="-342900" algn="just">
              <a:buFont typeface="Wingdings" panose="05000000000000000000" pitchFamily="2" charset="2"/>
              <a:buChar char="Ø"/>
            </a:pPr>
            <a:endParaRPr lang="en-US" altLang="zh-TW" dirty="0">
              <a:latin typeface="+mn-ea"/>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15</a:t>
            </a:fld>
            <a:endParaRPr lang="zh-HK" altLang="en-US"/>
          </a:p>
        </p:txBody>
      </p:sp>
    </p:spTree>
    <p:extLst>
      <p:ext uri="{BB962C8B-B14F-4D97-AF65-F5344CB8AC3E}">
        <p14:creationId xmlns:p14="http://schemas.microsoft.com/office/powerpoint/2010/main" val="335496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260648"/>
            <a:ext cx="8568952" cy="648072"/>
          </a:xfrm>
        </p:spPr>
        <p:txBody>
          <a:bodyPr>
            <a:noAutofit/>
          </a:bodyPr>
          <a:lstStyle/>
          <a:p>
            <a:pPr algn="ctr"/>
            <a:r>
              <a:rPr lang="en-US" altLang="zh-TW" sz="2000" b="1" cap="none" dirty="0">
                <a:solidFill>
                  <a:srgbClr val="0033CC"/>
                </a:solidFill>
                <a:ea typeface="標楷體" pitchFamily="65" charset="-120"/>
              </a:rPr>
              <a:t>Different Categorization of Eligible Scheme-KGs under RSS</a:t>
            </a:r>
            <a:endParaRPr lang="zh-HK" altLang="en-US" sz="2000" dirty="0">
              <a:latin typeface="+mn-ea"/>
              <a:ea typeface="+mn-ea"/>
            </a:endParaRPr>
          </a:p>
        </p:txBody>
      </p:sp>
      <p:sp>
        <p:nvSpPr>
          <p:cNvPr id="3" name="內容版面配置區 2"/>
          <p:cNvSpPr>
            <a:spLocks noGrp="1"/>
          </p:cNvSpPr>
          <p:nvPr>
            <p:ph idx="1"/>
          </p:nvPr>
        </p:nvSpPr>
        <p:spPr>
          <a:xfrm>
            <a:off x="395536" y="1052736"/>
            <a:ext cx="8219256" cy="5184576"/>
          </a:xfrm>
        </p:spPr>
        <p:style>
          <a:lnRef idx="1">
            <a:schemeClr val="accent3"/>
          </a:lnRef>
          <a:fillRef idx="2">
            <a:schemeClr val="accent3"/>
          </a:fillRef>
          <a:effectRef idx="1">
            <a:schemeClr val="accent3"/>
          </a:effectRef>
          <a:fontRef idx="minor">
            <a:schemeClr val="dk1"/>
          </a:fontRef>
        </p:style>
        <p:txBody>
          <a:bodyPr>
            <a:noAutofit/>
          </a:bodyPr>
          <a:lstStyle/>
          <a:p>
            <a:pPr marL="514350" indent="-514350" algn="just">
              <a:buClr>
                <a:srgbClr val="0000FF"/>
              </a:buClr>
              <a:buSzPct val="100000"/>
              <a:buFont typeface="Wingdings" pitchFamily="2" charset="2"/>
              <a:buAutoNum type="circleNumWdWhitePlain" startAt="4"/>
            </a:pPr>
            <a:r>
              <a:rPr lang="en-US" altLang="zh-TW" sz="3600" dirty="0">
                <a:latin typeface="Cambria" panose="02040503050406030204" pitchFamily="18" charset="0"/>
                <a:ea typeface="標楷體" pitchFamily="65" charset="-120"/>
              </a:rPr>
              <a:t>For former aided child care </a:t>
            </a:r>
            <a:r>
              <a:rPr lang="en-US" altLang="zh-TW" sz="3600" dirty="0" err="1">
                <a:latin typeface="Cambria" panose="02040503050406030204" pitchFamily="18" charset="0"/>
                <a:ea typeface="標楷體" pitchFamily="65" charset="-120"/>
              </a:rPr>
              <a:t>centres</a:t>
            </a:r>
            <a:r>
              <a:rPr lang="en-US" altLang="zh-TW" sz="3600" dirty="0">
                <a:latin typeface="Cambria" panose="02040503050406030204" pitchFamily="18" charset="0"/>
                <a:ea typeface="標楷體" pitchFamily="65" charset="-120"/>
              </a:rPr>
              <a:t> under SWD before </a:t>
            </a:r>
            <a:r>
              <a:rPr lang="en-US" altLang="zh-TW" sz="3600" dirty="0" err="1">
                <a:latin typeface="Cambria" panose="02040503050406030204" pitchFamily="18" charset="0"/>
                <a:ea typeface="標楷體" pitchFamily="65" charset="-120"/>
              </a:rPr>
              <a:t>Harmonisation</a:t>
            </a:r>
            <a:r>
              <a:rPr lang="en-US" altLang="zh-TW" sz="3600" dirty="0">
                <a:latin typeface="Cambria" panose="02040503050406030204" pitchFamily="18" charset="0"/>
                <a:ea typeface="標楷體" pitchFamily="65" charset="-120"/>
              </a:rPr>
              <a:t> in </a:t>
            </a:r>
            <a:r>
              <a:rPr lang="en-US" altLang="zh-TW" sz="3600" dirty="0" smtClean="0">
                <a:latin typeface="Cambria" panose="02040503050406030204" pitchFamily="18" charset="0"/>
                <a:ea typeface="標楷體" pitchFamily="65" charset="-120"/>
              </a:rPr>
              <a:t>2005, </a:t>
            </a:r>
            <a:r>
              <a:rPr lang="en-US" altLang="zh-TW" sz="3600" dirty="0">
                <a:latin typeface="Cambria" panose="02040503050406030204" pitchFamily="18" charset="0"/>
                <a:ea typeface="標楷體" pitchFamily="65" charset="-120"/>
              </a:rPr>
              <a:t>they will continue to be eligible for full rental subsidy.</a:t>
            </a:r>
            <a:endParaRPr lang="en-US" altLang="zh-TW" sz="3600" dirty="0" smtClean="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16</a:t>
            </a:fld>
            <a:endParaRPr lang="zh-HK" altLang="en-US"/>
          </a:p>
        </p:txBody>
      </p:sp>
    </p:spTree>
    <p:extLst>
      <p:ext uri="{BB962C8B-B14F-4D97-AF65-F5344CB8AC3E}">
        <p14:creationId xmlns:p14="http://schemas.microsoft.com/office/powerpoint/2010/main" val="1102966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086297"/>
            <a:ext cx="8424936" cy="5328592"/>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a:buNone/>
            </a:pPr>
            <a:r>
              <a:rPr lang="en-US" altLang="zh-HK" sz="3600" dirty="0" smtClean="0"/>
              <a:t>The </a:t>
            </a:r>
            <a:r>
              <a:rPr lang="en-US" altLang="zh-HK" sz="3600" dirty="0"/>
              <a:t>amount of rental subsidy disbursed to </a:t>
            </a:r>
            <a:r>
              <a:rPr lang="en-US" altLang="zh-HK" sz="3600" dirty="0" smtClean="0"/>
              <a:t>different categories of eligible </a:t>
            </a:r>
            <a:r>
              <a:rPr lang="en-US" altLang="zh-HK" sz="3600" dirty="0"/>
              <a:t>Scheme-KGs under RSS is determined by </a:t>
            </a:r>
            <a:r>
              <a:rPr lang="en-US" altLang="zh-HK" sz="3600" dirty="0" smtClean="0"/>
              <a:t>the</a:t>
            </a:r>
            <a:r>
              <a:rPr lang="zh-TW" altLang="en-US" sz="3600" dirty="0" smtClean="0">
                <a:latin typeface="標楷體" pitchFamily="65" charset="-120"/>
                <a:ea typeface="標楷體" pitchFamily="65" charset="-120"/>
              </a:rPr>
              <a:t>：</a:t>
            </a:r>
            <a:endParaRPr lang="en-US" altLang="zh-TW" sz="36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en-US" altLang="zh-HK" sz="3600" dirty="0"/>
              <a:t>fill-up </a:t>
            </a:r>
            <a:r>
              <a:rPr lang="en-US" altLang="zh-HK" sz="3600" dirty="0" smtClean="0"/>
              <a:t>rate</a:t>
            </a:r>
            <a:endParaRPr lang="en-US" altLang="zh-TW" sz="36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en-US" altLang="zh-HK" sz="3600" dirty="0"/>
              <a:t>“dual” </a:t>
            </a:r>
            <a:r>
              <a:rPr lang="en-US" altLang="zh-HK" sz="3600" dirty="0" smtClean="0"/>
              <a:t>caps</a:t>
            </a:r>
            <a:endParaRPr lang="en-US" altLang="zh-TW" sz="3600" dirty="0" smtClean="0">
              <a:latin typeface="標楷體" pitchFamily="65" charset="-120"/>
              <a:ea typeface="標楷體" pitchFamily="65" charset="-120"/>
            </a:endParaRPr>
          </a:p>
          <a:p>
            <a:pPr marL="452438" indent="-452438" algn="just">
              <a:buClr>
                <a:srgbClr val="0000FF"/>
              </a:buClr>
              <a:buSzPct val="100000"/>
              <a:buFont typeface="Wingdings" pitchFamily="2" charset="2"/>
              <a:buAutoNum type="circleNumWdWhitePlain"/>
            </a:pPr>
            <a:r>
              <a:rPr lang="en-US" altLang="zh-HK" sz="3600" dirty="0"/>
              <a:t>market rent as assessed by </a:t>
            </a:r>
            <a:r>
              <a:rPr lang="en-US" altLang="zh-HK" sz="3600" dirty="0" smtClean="0"/>
              <a:t>RVD</a:t>
            </a:r>
            <a:endParaRPr lang="en-US" altLang="zh-TW" sz="3600" dirty="0" smtClean="0">
              <a:latin typeface="標楷體" pitchFamily="65" charset="-120"/>
              <a:ea typeface="標楷體" pitchFamily="65" charset="-120"/>
            </a:endParaRPr>
          </a:p>
          <a:p>
            <a:pPr marL="742950" indent="-742950" algn="just">
              <a:buNone/>
            </a:pPr>
            <a:endParaRPr lang="zh-TW" altLang="en-US" sz="3600" dirty="0" smtClean="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17</a:t>
            </a:fld>
            <a:endParaRPr lang="zh-HK" altLang="en-US"/>
          </a:p>
        </p:txBody>
      </p:sp>
      <p:sp>
        <p:nvSpPr>
          <p:cNvPr id="4" name="標題 1"/>
          <p:cNvSpPr txBox="1">
            <a:spLocks/>
          </p:cNvSpPr>
          <p:nvPr/>
        </p:nvSpPr>
        <p:spPr>
          <a:xfrm>
            <a:off x="323528" y="260648"/>
            <a:ext cx="8496944" cy="64807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3600" dirty="0">
                <a:solidFill>
                  <a:srgbClr val="0033CC"/>
                </a:solidFill>
                <a:effectLst/>
                <a:ea typeface="標楷體" pitchFamily="65" charset="-120"/>
              </a:rPr>
              <a:t>Calculation of Rental Subsidy</a:t>
            </a:r>
            <a:endParaRPr lang="zh-HK" altLang="en-US" sz="3600" dirty="0">
              <a:solidFill>
                <a:srgbClr val="0033CC"/>
              </a:solidFill>
              <a:effectLst/>
              <a:ea typeface="標楷體" pitchFamily="65" charset="-120"/>
            </a:endParaRPr>
          </a:p>
        </p:txBody>
      </p:sp>
    </p:spTree>
    <p:extLst>
      <p:ext uri="{BB962C8B-B14F-4D97-AF65-F5344CB8AC3E}">
        <p14:creationId xmlns:p14="http://schemas.microsoft.com/office/powerpoint/2010/main" val="862903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985714"/>
            <a:ext cx="8352928" cy="5328592"/>
          </a:xfrm>
        </p:spPr>
        <p:style>
          <a:lnRef idx="1">
            <a:schemeClr val="accent4"/>
          </a:lnRef>
          <a:fillRef idx="2">
            <a:schemeClr val="accent4"/>
          </a:fillRef>
          <a:effectRef idx="1">
            <a:schemeClr val="accent4"/>
          </a:effectRef>
          <a:fontRef idx="minor">
            <a:schemeClr val="dk1"/>
          </a:fontRef>
        </p:style>
        <p:txBody>
          <a:bodyPr>
            <a:noAutofit/>
          </a:bodyPr>
          <a:lstStyle/>
          <a:p>
            <a:pPr marL="742950" lvl="1" indent="-742950" algn="just">
              <a:spcBef>
                <a:spcPts val="600"/>
              </a:spcBef>
              <a:buClr>
                <a:srgbClr val="0000FF"/>
              </a:buClr>
              <a:buSzPct val="100000"/>
              <a:buFont typeface="Wingdings" panose="05000000000000000000" pitchFamily="2" charset="2"/>
              <a:buAutoNum type="circleNumWdWhitePlain" startAt="4"/>
            </a:pPr>
            <a:r>
              <a:rPr lang="en-US" altLang="zh-HK" sz="3200" dirty="0"/>
              <a:t>apportionment of rental expenditure between</a:t>
            </a:r>
            <a:endParaRPr lang="zh-TW" altLang="en-US" sz="3200" dirty="0"/>
          </a:p>
          <a:p>
            <a:pPr marL="1077913" lvl="3" indent="-452438" algn="just">
              <a:buBlip>
                <a:blip r:embed="rId2"/>
              </a:buBlip>
            </a:pPr>
            <a:r>
              <a:rPr lang="en-US" altLang="zh-HK" sz="3200" dirty="0"/>
              <a:t>sections (KG and child-care-</a:t>
            </a:r>
            <a:r>
              <a:rPr lang="en-US" altLang="zh-HK" sz="3200" dirty="0" err="1"/>
              <a:t>centre</a:t>
            </a:r>
            <a:r>
              <a:rPr lang="en-US" altLang="zh-HK" sz="3200" dirty="0"/>
              <a:t> (CCC) classes</a:t>
            </a:r>
            <a:r>
              <a:rPr lang="en-US" altLang="zh-HK" sz="3200" dirty="0" smtClean="0"/>
              <a:t>)</a:t>
            </a:r>
            <a:endParaRPr lang="zh-TW" altLang="en-US" sz="3200" dirty="0" smtClean="0">
              <a:ea typeface="標楷體" pitchFamily="65" charset="-120"/>
            </a:endParaRPr>
          </a:p>
          <a:p>
            <a:pPr marL="1077913" lvl="3" indent="-452438" algn="just">
              <a:buBlip>
                <a:blip r:embed="rId2"/>
              </a:buBlip>
            </a:pPr>
            <a:r>
              <a:rPr lang="en-US" altLang="zh-HK" sz="3200" dirty="0" smtClean="0"/>
              <a:t>streams (local and non-local curriculum)</a:t>
            </a:r>
            <a:endParaRPr lang="zh-TW" altLang="en-US" sz="3200" dirty="0" smtClean="0">
              <a:ea typeface="標楷體" pitchFamily="65" charset="-120"/>
            </a:endParaRPr>
          </a:p>
          <a:p>
            <a:pPr marL="1077913" lvl="3" indent="-452438" algn="just">
              <a:buBlip>
                <a:blip r:embed="rId2"/>
              </a:buBlip>
            </a:pPr>
            <a:r>
              <a:rPr lang="en-US" altLang="zh-HK" sz="3200" dirty="0" smtClean="0"/>
              <a:t>school </a:t>
            </a:r>
            <a:r>
              <a:rPr lang="en-US" altLang="zh-HK" sz="3200" dirty="0"/>
              <a:t>portion and non-school </a:t>
            </a:r>
            <a:r>
              <a:rPr lang="en-US" altLang="zh-HK" sz="3200" dirty="0" smtClean="0"/>
              <a:t>portion</a:t>
            </a:r>
            <a:endParaRPr lang="en-US" altLang="zh-TW" sz="3200" dirty="0" smtClean="0">
              <a:ea typeface="標楷體" pitchFamily="65" charset="-120"/>
            </a:endParaRPr>
          </a:p>
          <a:p>
            <a:pPr marL="1077913" lvl="3" indent="-452438" algn="just">
              <a:buBlip>
                <a:blip r:embed="rId2"/>
              </a:buBlip>
            </a:pPr>
            <a:r>
              <a:rPr lang="en-US" altLang="zh-HK" sz="3200" dirty="0"/>
              <a:t>eligible and non-eligible students under the </a:t>
            </a:r>
            <a:r>
              <a:rPr lang="en-US" altLang="zh-HK" sz="3200" dirty="0" smtClean="0"/>
              <a:t>Scheme</a:t>
            </a:r>
            <a:endParaRPr lang="zh-TW" altLang="en-US" sz="3200" dirty="0" smtClean="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18</a:t>
            </a:fld>
            <a:endParaRPr lang="zh-HK" altLang="en-US"/>
          </a:p>
        </p:txBody>
      </p:sp>
      <p:sp>
        <p:nvSpPr>
          <p:cNvPr id="4" name="標題 1"/>
          <p:cNvSpPr txBox="1">
            <a:spLocks/>
          </p:cNvSpPr>
          <p:nvPr/>
        </p:nvSpPr>
        <p:spPr>
          <a:xfrm>
            <a:off x="251520" y="260648"/>
            <a:ext cx="8496944" cy="7200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3600" dirty="0">
                <a:solidFill>
                  <a:srgbClr val="0033CC"/>
                </a:solidFill>
                <a:effectLst/>
                <a:ea typeface="標楷體" pitchFamily="65" charset="-120"/>
              </a:rPr>
              <a:t>Calculation of Rental Subsidy</a:t>
            </a:r>
            <a:endParaRPr lang="zh-HK" altLang="en-US" sz="3600" dirty="0">
              <a:solidFill>
                <a:srgbClr val="0033CC"/>
              </a:solidFill>
              <a:effectLst/>
              <a:ea typeface="標楷體" pitchFamily="65" charset="-120"/>
            </a:endParaRPr>
          </a:p>
        </p:txBody>
      </p:sp>
    </p:spTree>
    <p:extLst>
      <p:ext uri="{BB962C8B-B14F-4D97-AF65-F5344CB8AC3E}">
        <p14:creationId xmlns:p14="http://schemas.microsoft.com/office/powerpoint/2010/main" val="1346563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124744"/>
            <a:ext cx="8280920" cy="5430717"/>
          </a:xfrm>
        </p:spPr>
        <p:style>
          <a:lnRef idx="1">
            <a:schemeClr val="accent4"/>
          </a:lnRef>
          <a:fillRef idx="2">
            <a:schemeClr val="accent4"/>
          </a:fillRef>
          <a:effectRef idx="1">
            <a:schemeClr val="accent4"/>
          </a:effectRef>
          <a:fontRef idx="minor">
            <a:schemeClr val="dk1"/>
          </a:fontRef>
        </p:style>
        <p:txBody>
          <a:bodyPr>
            <a:noAutofit/>
          </a:bodyPr>
          <a:lstStyle/>
          <a:p>
            <a:pPr marL="742950" indent="-742950">
              <a:buSzPct val="100000"/>
              <a:buFont typeface="Wingdings" pitchFamily="2" charset="2"/>
              <a:buAutoNum type="circleNumWdWhitePlain"/>
            </a:pPr>
            <a:r>
              <a:rPr lang="en-US" altLang="zh-HK" sz="3600" u="sng" dirty="0">
                <a:latin typeface="Cambria" panose="02040503050406030204" pitchFamily="18" charset="0"/>
              </a:rPr>
              <a:t>Fill-up rate</a:t>
            </a:r>
            <a:r>
              <a:rPr lang="zh-HK" altLang="en-US" sz="3600" dirty="0" smtClean="0">
                <a:latin typeface="Cambria" panose="02040503050406030204" pitchFamily="18" charset="0"/>
                <a:ea typeface="標楷體" pitchFamily="65" charset="-120"/>
              </a:rPr>
              <a:t>：</a:t>
            </a:r>
            <a:endParaRPr lang="en-US" altLang="zh-HK" sz="3600" dirty="0" smtClean="0">
              <a:latin typeface="Cambria" panose="02040503050406030204" pitchFamily="18" charset="0"/>
              <a:ea typeface="標楷體" pitchFamily="65" charset="-120"/>
            </a:endParaRPr>
          </a:p>
          <a:p>
            <a:pPr marL="742950" indent="-20638">
              <a:buSzPct val="100000"/>
              <a:buNone/>
            </a:pPr>
            <a:r>
              <a:rPr lang="en-US" altLang="zh-TW" sz="2000" dirty="0" smtClean="0">
                <a:latin typeface="Cambria" panose="02040503050406030204" pitchFamily="18" charset="0"/>
                <a:ea typeface="標楷體" pitchFamily="65" charset="-120"/>
              </a:rPr>
              <a:t>(For Nominated </a:t>
            </a:r>
            <a:r>
              <a:rPr lang="en-US" altLang="zh-TW" sz="2000" dirty="0">
                <a:latin typeface="Cambria" panose="02040503050406030204" pitchFamily="18" charset="0"/>
                <a:ea typeface="標楷體" pitchFamily="65" charset="-120"/>
              </a:rPr>
              <a:t>Estate KGs and Other KGs </a:t>
            </a:r>
            <a:r>
              <a:rPr lang="en-US" altLang="zh-TW" sz="2000" dirty="0" smtClean="0">
                <a:latin typeface="Cambria" panose="02040503050406030204" pitchFamily="18" charset="0"/>
                <a:ea typeface="標楷體" pitchFamily="65" charset="-120"/>
              </a:rPr>
              <a:t>under-Grace-Period)</a:t>
            </a: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Font typeface="Wingdings" pitchFamily="2" charset="2"/>
              <a:buAutoNum type="circleNumWdWhitePlain"/>
            </a:pPr>
            <a:endParaRPr lang="en-US" altLang="zh-TW" sz="2000" dirty="0" smtClean="0">
              <a:latin typeface="標楷體" pitchFamily="65" charset="-120"/>
              <a:ea typeface="標楷體" pitchFamily="65" charset="-120"/>
            </a:endParaRPr>
          </a:p>
          <a:p>
            <a:pPr marL="742950" indent="-742950">
              <a:buSzPct val="100000"/>
              <a:buNone/>
            </a:pPr>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pPr marL="452438" indent="-452438">
              <a:buBlip>
                <a:blip r:embed="rId2"/>
              </a:buBlip>
            </a:pPr>
            <a:endParaRPr lang="en-US" altLang="zh-TW" sz="3600" dirty="0" smtClean="0">
              <a:latin typeface="標楷體" pitchFamily="65" charset="-120"/>
              <a:ea typeface="標楷體" pitchFamily="65" charset="-120"/>
            </a:endParaRPr>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19</a:t>
            </a:fld>
            <a:endParaRPr lang="zh-HK" altLang="en-US"/>
          </a:p>
        </p:txBody>
      </p:sp>
      <p:sp>
        <p:nvSpPr>
          <p:cNvPr id="4" name="標題 1"/>
          <p:cNvSpPr txBox="1">
            <a:spLocks/>
          </p:cNvSpPr>
          <p:nvPr/>
        </p:nvSpPr>
        <p:spPr>
          <a:xfrm>
            <a:off x="251520" y="332656"/>
            <a:ext cx="8496944" cy="64807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graphicFrame>
        <p:nvGraphicFramePr>
          <p:cNvPr id="5" name="表格 4"/>
          <p:cNvGraphicFramePr>
            <a:graphicFrameLocks noGrp="1"/>
          </p:cNvGraphicFramePr>
          <p:nvPr>
            <p:extLst>
              <p:ext uri="{D42A27DB-BD31-4B8C-83A1-F6EECF244321}">
                <p14:modId xmlns:p14="http://schemas.microsoft.com/office/powerpoint/2010/main" val="1623402995"/>
              </p:ext>
            </p:extLst>
          </p:nvPr>
        </p:nvGraphicFramePr>
        <p:xfrm>
          <a:off x="611560" y="2420888"/>
          <a:ext cx="8046894" cy="1637144"/>
        </p:xfrm>
        <a:graphic>
          <a:graphicData uri="http://schemas.openxmlformats.org/drawingml/2006/table">
            <a:tbl>
              <a:tblPr firstRow="1" bandRow="1">
                <a:tableStyleId>{2D5ABB26-0587-4C30-8999-92F81FD0307C}</a:tableStyleId>
              </a:tblPr>
              <a:tblGrid>
                <a:gridCol w="6859019"/>
                <a:gridCol w="1187875"/>
              </a:tblGrid>
              <a:tr h="936104">
                <a:tc>
                  <a:txBody>
                    <a:bodyPr/>
                    <a:lstStyle/>
                    <a:p>
                      <a:pPr algn="ctr">
                        <a:buFontTx/>
                        <a:buNone/>
                      </a:pPr>
                      <a:r>
                        <a:rPr kumimoji="0" lang="en-US" altLang="zh-HK" sz="2000" i="1" kern="1200" dirty="0" smtClean="0">
                          <a:solidFill>
                            <a:schemeClr val="tx1"/>
                          </a:solidFill>
                          <a:effectLst/>
                          <a:latin typeface="+mn-lt"/>
                          <a:ea typeface="+mn-ea"/>
                          <a:cs typeface="+mn-cs"/>
                        </a:rPr>
                        <a:t>The number of students in the KG in the morning session or in the afternoon session whichever the higher</a:t>
                      </a:r>
                      <a:r>
                        <a:rPr lang="en-US" altLang="zh-HK" sz="2000" b="1" i="0" dirty="0" smtClean="0">
                          <a:solidFill>
                            <a:schemeClr val="accent3">
                              <a:lumMod val="50000"/>
                            </a:schemeClr>
                          </a:solidFill>
                          <a:effectLst/>
                          <a:latin typeface="標楷體" pitchFamily="65" charset="-120"/>
                          <a:ea typeface="標楷體" pitchFamily="65" charset="-120"/>
                        </a:rPr>
                        <a:t> </a:t>
                      </a:r>
                      <a:endParaRPr lang="zh-TW" altLang="en-US" sz="2000" b="1" i="0" dirty="0">
                        <a:solidFill>
                          <a:schemeClr val="accent3">
                            <a:lumMod val="50000"/>
                          </a:schemeClr>
                        </a:solidFill>
                        <a:effectLst/>
                        <a:latin typeface="標楷體" pitchFamily="65" charset="-120"/>
                        <a:ea typeface="標楷體" pitchFamily="65" charset="-120"/>
                      </a:endParaRPr>
                    </a:p>
                  </a:txBody>
                  <a:tcPr>
                    <a:lnB w="12700" cap="flat" cmpd="sng" algn="ctr">
                      <a:solidFill>
                        <a:schemeClr val="tx1"/>
                      </a:solidFill>
                      <a:prstDash val="solid"/>
                      <a:round/>
                      <a:headEnd type="none" w="med" len="med"/>
                      <a:tailEnd type="none" w="med" len="med"/>
                    </a:lnB>
                  </a:tcPr>
                </a:tc>
                <a:tc rowSpan="2">
                  <a:txBody>
                    <a:bodyPr/>
                    <a:lstStyle/>
                    <a:p>
                      <a:pPr algn="ctr"/>
                      <a:r>
                        <a:rPr lang="en-US" altLang="zh-TW" sz="2400" dirty="0" smtClean="0">
                          <a:solidFill>
                            <a:schemeClr val="tx1"/>
                          </a:solidFill>
                          <a:latin typeface="標楷體" pitchFamily="65" charset="-120"/>
                          <a:ea typeface="標楷體" pitchFamily="65" charset="-120"/>
                        </a:rPr>
                        <a:t>× 100%</a:t>
                      </a:r>
                      <a:endParaRPr lang="zh-TW" altLang="en-US" sz="2400" dirty="0">
                        <a:solidFill>
                          <a:schemeClr val="tx1"/>
                        </a:solidFill>
                        <a:latin typeface="標楷體" pitchFamily="65" charset="-120"/>
                        <a:ea typeface="標楷體" pitchFamily="65" charset="-120"/>
                      </a:endParaRPr>
                    </a:p>
                  </a:txBody>
                  <a:tcPr anchor="ctr"/>
                </a:tc>
              </a:tr>
              <a:tr h="607545">
                <a:tc>
                  <a:txBody>
                    <a:bodyPr/>
                    <a:lstStyle/>
                    <a:p>
                      <a:pPr algn="ctr"/>
                      <a:r>
                        <a:rPr kumimoji="0" lang="en-US" altLang="zh-HK" sz="2000" i="1" kern="1200" dirty="0" smtClean="0">
                          <a:solidFill>
                            <a:schemeClr val="tx1"/>
                          </a:solidFill>
                          <a:effectLst/>
                          <a:latin typeface="+mn-lt"/>
                          <a:ea typeface="+mn-ea"/>
                          <a:cs typeface="+mn-cs"/>
                        </a:rPr>
                        <a:t>total permitted accommodation (P.A.) as stated on the Accommodation Certificate</a:t>
                      </a:r>
                      <a:endParaRPr lang="zh-TW" altLang="en-US" sz="2000" b="1" i="0" dirty="0">
                        <a:solidFill>
                          <a:schemeClr val="accent3">
                            <a:lumMod val="50000"/>
                          </a:schemeClr>
                        </a:solidFill>
                        <a:effectLst/>
                        <a:latin typeface="標楷體" pitchFamily="65" charset="-120"/>
                        <a:ea typeface="標楷體" pitchFamily="65" charset="-120"/>
                      </a:endParaRP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3163228207"/>
              </p:ext>
            </p:extLst>
          </p:nvPr>
        </p:nvGraphicFramePr>
        <p:xfrm>
          <a:off x="611560" y="4149080"/>
          <a:ext cx="7992888" cy="2304256"/>
        </p:xfrm>
        <a:graphic>
          <a:graphicData uri="http://schemas.openxmlformats.org/drawingml/2006/table">
            <a:tbl>
              <a:tblPr firstRow="1" firstCol="1" bandRow="1">
                <a:tableStyleId>{5C22544A-7EE6-4342-B048-85BDC9FD1C3A}</a:tableStyleId>
              </a:tblPr>
              <a:tblGrid>
                <a:gridCol w="3987167"/>
                <a:gridCol w="4005721"/>
              </a:tblGrid>
              <a:tr h="576064">
                <a:tc>
                  <a:txBody>
                    <a:bodyPr/>
                    <a:lstStyle/>
                    <a:p>
                      <a:pPr algn="ctr" hangingPunct="0">
                        <a:spcAft>
                          <a:spcPts val="0"/>
                        </a:spcAft>
                      </a:pPr>
                      <a:r>
                        <a:rPr lang="en-US" sz="2800" kern="100" dirty="0">
                          <a:effectLst/>
                        </a:rPr>
                        <a:t>Fill-up Rate</a:t>
                      </a:r>
                      <a:endParaRPr lang="zh-TW" sz="2800" kern="100" dirty="0">
                        <a:effectLst/>
                        <a:latin typeface="Calibri"/>
                        <a:ea typeface="新細明體"/>
                        <a:cs typeface="Times New Roman"/>
                      </a:endParaRPr>
                    </a:p>
                  </a:txBody>
                  <a:tcPr marL="68580" marR="68580" marT="0" marB="0" anchor="ctr"/>
                </a:tc>
                <a:tc>
                  <a:txBody>
                    <a:bodyPr/>
                    <a:lstStyle/>
                    <a:p>
                      <a:pPr algn="ctr" hangingPunct="0">
                        <a:spcAft>
                          <a:spcPts val="0"/>
                        </a:spcAft>
                      </a:pPr>
                      <a:r>
                        <a:rPr lang="en-US" sz="2800" kern="100">
                          <a:effectLst/>
                        </a:rPr>
                        <a:t>Rental Subsidy</a:t>
                      </a:r>
                      <a:endParaRPr lang="zh-TW" sz="2800" kern="100">
                        <a:effectLst/>
                        <a:latin typeface="Calibri"/>
                        <a:ea typeface="新細明體"/>
                        <a:cs typeface="Times New Roman"/>
                      </a:endParaRPr>
                    </a:p>
                  </a:txBody>
                  <a:tcPr marL="68580" marR="68580" marT="0" marB="0" anchor="ctr"/>
                </a:tc>
              </a:tr>
              <a:tr h="576064">
                <a:tc>
                  <a:txBody>
                    <a:bodyPr/>
                    <a:lstStyle/>
                    <a:p>
                      <a:pPr algn="ctr" hangingPunct="0">
                        <a:spcAft>
                          <a:spcPts val="0"/>
                        </a:spcAft>
                      </a:pPr>
                      <a:r>
                        <a:rPr lang="en-US" sz="2800" kern="100">
                          <a:effectLst/>
                        </a:rPr>
                        <a:t>50% or above</a:t>
                      </a:r>
                      <a:endParaRPr lang="zh-TW" sz="2800" kern="100">
                        <a:effectLst/>
                        <a:latin typeface="Calibri"/>
                        <a:ea typeface="新細明體"/>
                        <a:cs typeface="Times New Roman"/>
                      </a:endParaRPr>
                    </a:p>
                  </a:txBody>
                  <a:tcPr marL="68580" marR="68580" marT="0" marB="0" anchor="ctr"/>
                </a:tc>
                <a:tc>
                  <a:txBody>
                    <a:bodyPr/>
                    <a:lstStyle/>
                    <a:p>
                      <a:pPr algn="ctr" hangingPunct="0">
                        <a:spcAft>
                          <a:spcPts val="0"/>
                        </a:spcAft>
                      </a:pPr>
                      <a:r>
                        <a:rPr lang="en-US" sz="2800" kern="100">
                          <a:effectLst/>
                        </a:rPr>
                        <a:t>Full</a:t>
                      </a:r>
                      <a:endParaRPr lang="zh-TW" sz="2800" kern="100">
                        <a:effectLst/>
                        <a:latin typeface="Calibri"/>
                        <a:ea typeface="新細明體"/>
                        <a:cs typeface="Times New Roman"/>
                      </a:endParaRPr>
                    </a:p>
                  </a:txBody>
                  <a:tcPr marL="68580" marR="68580" marT="0" marB="0" anchor="ctr"/>
                </a:tc>
              </a:tr>
              <a:tr h="576064">
                <a:tc>
                  <a:txBody>
                    <a:bodyPr/>
                    <a:lstStyle/>
                    <a:p>
                      <a:pPr algn="ctr" hangingPunct="0">
                        <a:spcAft>
                          <a:spcPts val="0"/>
                        </a:spcAft>
                      </a:pPr>
                      <a:r>
                        <a:rPr lang="en-US" sz="2800" kern="100">
                          <a:effectLst/>
                        </a:rPr>
                        <a:t>25% to &lt;50%</a:t>
                      </a:r>
                      <a:endParaRPr lang="zh-TW" sz="2800" kern="100">
                        <a:effectLst/>
                        <a:latin typeface="Calibri"/>
                        <a:ea typeface="新細明體"/>
                        <a:cs typeface="Times New Roman"/>
                      </a:endParaRPr>
                    </a:p>
                  </a:txBody>
                  <a:tcPr marL="68580" marR="68580" marT="0" marB="0" anchor="ctr"/>
                </a:tc>
                <a:tc>
                  <a:txBody>
                    <a:bodyPr/>
                    <a:lstStyle/>
                    <a:p>
                      <a:pPr algn="ctr" hangingPunct="0">
                        <a:spcAft>
                          <a:spcPts val="0"/>
                        </a:spcAft>
                      </a:pPr>
                      <a:r>
                        <a:rPr lang="en-US" sz="2800" kern="100" dirty="0">
                          <a:effectLst/>
                        </a:rPr>
                        <a:t>50%</a:t>
                      </a:r>
                      <a:endParaRPr lang="zh-TW" sz="2800" kern="100" dirty="0">
                        <a:effectLst/>
                        <a:latin typeface="Calibri"/>
                        <a:ea typeface="新細明體"/>
                        <a:cs typeface="Times New Roman"/>
                      </a:endParaRPr>
                    </a:p>
                  </a:txBody>
                  <a:tcPr marL="68580" marR="68580" marT="0" marB="0" anchor="ctr"/>
                </a:tc>
              </a:tr>
              <a:tr h="576064">
                <a:tc>
                  <a:txBody>
                    <a:bodyPr/>
                    <a:lstStyle/>
                    <a:p>
                      <a:pPr algn="ctr" hangingPunct="0">
                        <a:spcAft>
                          <a:spcPts val="0"/>
                        </a:spcAft>
                      </a:pPr>
                      <a:r>
                        <a:rPr lang="en-US" sz="2800" kern="100">
                          <a:effectLst/>
                        </a:rPr>
                        <a:t>&lt;25%</a:t>
                      </a:r>
                      <a:endParaRPr lang="zh-TW" sz="2800" kern="100">
                        <a:effectLst/>
                        <a:latin typeface="Calibri"/>
                        <a:ea typeface="新細明體"/>
                        <a:cs typeface="Times New Roman"/>
                      </a:endParaRPr>
                    </a:p>
                  </a:txBody>
                  <a:tcPr marL="68580" marR="68580" marT="0" marB="0" anchor="ctr"/>
                </a:tc>
                <a:tc>
                  <a:txBody>
                    <a:bodyPr/>
                    <a:lstStyle/>
                    <a:p>
                      <a:pPr algn="ctr" hangingPunct="0">
                        <a:spcAft>
                          <a:spcPts val="0"/>
                        </a:spcAft>
                      </a:pPr>
                      <a:r>
                        <a:rPr lang="en-US" sz="2800" kern="100" dirty="0">
                          <a:effectLst/>
                        </a:rPr>
                        <a:t>25%</a:t>
                      </a:r>
                      <a:endParaRPr lang="zh-TW" sz="2800" kern="100" dirty="0">
                        <a:effectLst/>
                        <a:latin typeface="Calibri"/>
                        <a:ea typeface="新細明體"/>
                        <a:cs typeface="Times New Roman"/>
                      </a:endParaRPr>
                    </a:p>
                  </a:txBody>
                  <a:tcPr marL="68580" marR="68580" marT="0" marB="0" anchor="ctr"/>
                </a:tc>
              </a:tr>
            </a:tbl>
          </a:graphicData>
        </a:graphic>
      </p:graphicFrame>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88640"/>
            <a:ext cx="7200800" cy="648072"/>
          </a:xfrm>
        </p:spPr>
        <p:txBody>
          <a:bodyPr>
            <a:normAutofit fontScale="90000"/>
          </a:bodyPr>
          <a:lstStyle/>
          <a:p>
            <a:pPr algn="ctr"/>
            <a:r>
              <a:rPr lang="en-US" altLang="zh-HK" sz="4400" dirty="0"/>
              <a:t>Key</a:t>
            </a:r>
            <a:endParaRPr lang="zh-HK" altLang="en-US" sz="4400"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2</a:t>
            </a:fld>
            <a:endParaRPr lang="zh-HK" altLang="en-US"/>
          </a:p>
        </p:txBody>
      </p:sp>
      <p:graphicFrame>
        <p:nvGraphicFramePr>
          <p:cNvPr id="5" name="內容版面配置區 6"/>
          <p:cNvGraphicFramePr>
            <a:graphicFrameLocks/>
          </p:cNvGraphicFramePr>
          <p:nvPr>
            <p:extLst>
              <p:ext uri="{D42A27DB-BD31-4B8C-83A1-F6EECF244321}">
                <p14:modId xmlns:p14="http://schemas.microsoft.com/office/powerpoint/2010/main" val="3399563878"/>
              </p:ext>
            </p:extLst>
          </p:nvPr>
        </p:nvGraphicFramePr>
        <p:xfrm>
          <a:off x="395536" y="1058360"/>
          <a:ext cx="8352928" cy="5106944"/>
        </p:xfrm>
        <a:graphic>
          <a:graphicData uri="http://schemas.openxmlformats.org/drawingml/2006/table">
            <a:tbl>
              <a:tblPr firstRow="1" bandRow="1">
                <a:tableStyleId>{21E4AEA4-8DFA-4A89-87EB-49C32662AFE0}</a:tableStyleId>
              </a:tblPr>
              <a:tblGrid>
                <a:gridCol w="2150259"/>
                <a:gridCol w="6202669"/>
              </a:tblGrid>
              <a:tr h="504056">
                <a:tc>
                  <a:txBody>
                    <a:bodyPr/>
                    <a:lstStyle/>
                    <a:p>
                      <a:r>
                        <a:rPr lang="en-US" altLang="zh-HK" sz="2400" dirty="0" smtClean="0"/>
                        <a:t>Abbreviation</a:t>
                      </a:r>
                      <a:endParaRPr lang="zh-HK" altLang="en-US" sz="2400" dirty="0"/>
                    </a:p>
                  </a:txBody>
                  <a:tcPr anchor="ctr"/>
                </a:tc>
                <a:tc>
                  <a:txBody>
                    <a:bodyPr/>
                    <a:lstStyle/>
                    <a:p>
                      <a:pPr algn="ctr"/>
                      <a:r>
                        <a:rPr lang="en-US" altLang="zh-HK" sz="2400" dirty="0" smtClean="0"/>
                        <a:t>Description</a:t>
                      </a:r>
                      <a:endParaRPr lang="zh-HK" altLang="en-US" sz="2400" dirty="0"/>
                    </a:p>
                  </a:txBody>
                  <a:tcPr anchor="ctr"/>
                </a:tc>
              </a:tr>
              <a:tr h="611230">
                <a:tc>
                  <a:txBody>
                    <a:bodyPr/>
                    <a:lstStyle/>
                    <a:p>
                      <a:r>
                        <a:rPr lang="en-US" altLang="zh-HK" sz="2400" dirty="0" smtClean="0"/>
                        <a:t>KGs :</a:t>
                      </a:r>
                      <a:endParaRPr lang="zh-HK" alt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400" dirty="0" smtClean="0"/>
                        <a:t>Kindergartens, kindergarten-cum-child care </a:t>
                      </a:r>
                      <a:r>
                        <a:rPr lang="en-US" altLang="zh-HK" sz="2400" dirty="0" err="1" smtClean="0"/>
                        <a:t>centres</a:t>
                      </a:r>
                      <a:r>
                        <a:rPr lang="en-US" altLang="zh-HK" sz="2400" dirty="0" smtClean="0"/>
                        <a:t> and schools with kindergarten classes</a:t>
                      </a:r>
                      <a:endParaRPr lang="zh-HK" altLang="en-US" sz="2400" dirty="0"/>
                    </a:p>
                  </a:txBody>
                  <a:tcPr/>
                </a:tc>
              </a:tr>
              <a:tr h="512048">
                <a:tc>
                  <a:txBody>
                    <a:bodyPr/>
                    <a:lstStyle/>
                    <a:p>
                      <a:r>
                        <a:rPr lang="en-US" altLang="zh-HK" sz="2400" dirty="0" smtClean="0"/>
                        <a:t>Scheme :</a:t>
                      </a:r>
                      <a:endParaRPr lang="zh-HK" altLang="en-US" sz="2400" dirty="0"/>
                    </a:p>
                  </a:txBody>
                  <a:tcPr/>
                </a:tc>
                <a:tc>
                  <a:txBody>
                    <a:bodyPr/>
                    <a:lstStyle/>
                    <a:p>
                      <a:r>
                        <a:rPr lang="en-US" altLang="zh-HK" sz="2400" dirty="0" smtClean="0"/>
                        <a:t>Free Quality Kindergarten Education Scheme</a:t>
                      </a:r>
                      <a:endParaRPr lang="zh-HK" altLang="en-US" sz="2400" dirty="0"/>
                    </a:p>
                  </a:txBody>
                  <a:tcPr/>
                </a:tc>
              </a:tr>
              <a:tr h="6112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400" dirty="0" smtClean="0"/>
                        <a:t>Scheme-KGs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400" dirty="0" smtClean="0"/>
                        <a:t>KGs approved to join the “Scheme”</a:t>
                      </a:r>
                    </a:p>
                  </a:txBody>
                  <a:tcPr/>
                </a:tc>
              </a:tr>
              <a:tr h="6112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HK" sz="2400" dirty="0" smtClean="0"/>
                        <a:t>RSS :</a:t>
                      </a:r>
                    </a:p>
                  </a:txBody>
                  <a:tcPr/>
                </a:tc>
                <a:tc>
                  <a:txBody>
                    <a:bodyPr/>
                    <a:lstStyle/>
                    <a:p>
                      <a:r>
                        <a:rPr lang="en-US" altLang="zh-HK" sz="2400" dirty="0" smtClean="0"/>
                        <a:t>Rental Subsidy Scheme</a:t>
                      </a:r>
                      <a:endParaRPr lang="zh-HK" altLang="en-US" sz="2400" dirty="0"/>
                    </a:p>
                  </a:txBody>
                  <a:tcPr/>
                </a:tc>
              </a:tr>
              <a:tr h="611230">
                <a:tc>
                  <a:txBody>
                    <a:bodyPr/>
                    <a:lstStyle/>
                    <a:p>
                      <a:r>
                        <a:rPr lang="en-US" altLang="zh-HK" sz="2400" dirty="0" smtClean="0"/>
                        <a:t>E-Application :</a:t>
                      </a:r>
                      <a:endParaRPr lang="zh-HK" altLang="en-US" sz="2400" dirty="0"/>
                    </a:p>
                  </a:txBody>
                  <a:tcPr/>
                </a:tc>
                <a:tc>
                  <a:txBody>
                    <a:bodyPr/>
                    <a:lstStyle/>
                    <a:p>
                      <a:r>
                        <a:rPr lang="en-US" altLang="zh-HK" sz="2400" dirty="0" smtClean="0"/>
                        <a:t>Electronic platform for RSS under the “Scheme”</a:t>
                      </a:r>
                      <a:endParaRPr lang="zh-HK" altLang="en-US" sz="2400" dirty="0"/>
                    </a:p>
                  </a:txBody>
                  <a:tcPr/>
                </a:tc>
              </a:tr>
              <a:tr h="611230">
                <a:tc>
                  <a:txBody>
                    <a:bodyPr/>
                    <a:lstStyle/>
                    <a:p>
                      <a:r>
                        <a:rPr lang="en-US" altLang="zh-HK" sz="2400" dirty="0" smtClean="0"/>
                        <a:t>RSS Guide:</a:t>
                      </a:r>
                      <a:endParaRPr lang="zh-HK" altLang="en-US" sz="2400" dirty="0"/>
                    </a:p>
                  </a:txBody>
                  <a:tcPr/>
                </a:tc>
                <a:tc>
                  <a:txBody>
                    <a:bodyPr/>
                    <a:lstStyle/>
                    <a:p>
                      <a:r>
                        <a:rPr lang="en-US" altLang="zh-HK" sz="2400" dirty="0" smtClean="0"/>
                        <a:t>Procedural Guide on</a:t>
                      </a:r>
                      <a:r>
                        <a:rPr lang="en-US" altLang="zh-HK" sz="2400" baseline="0" dirty="0" smtClean="0"/>
                        <a:t> E-Application for Rental Subsidy under the RSS</a:t>
                      </a:r>
                      <a:endParaRPr lang="zh-HK" altLang="en-US" sz="2400" dirty="0"/>
                    </a:p>
                  </a:txBody>
                  <a:tcPr/>
                </a:tc>
              </a:tr>
              <a:tr h="611230">
                <a:tc>
                  <a:txBody>
                    <a:bodyPr/>
                    <a:lstStyle/>
                    <a:p>
                      <a:r>
                        <a:rPr lang="en-US" altLang="zh-HK" sz="2400" dirty="0" smtClean="0"/>
                        <a:t>TA:</a:t>
                      </a:r>
                      <a:endParaRPr lang="zh-HK" altLang="en-US" sz="2400" dirty="0"/>
                    </a:p>
                  </a:txBody>
                  <a:tcPr/>
                </a:tc>
                <a:tc>
                  <a:txBody>
                    <a:bodyPr/>
                    <a:lstStyle/>
                    <a:p>
                      <a:r>
                        <a:rPr lang="en-US" altLang="zh-HK" sz="2400" dirty="0" smtClean="0"/>
                        <a:t>Tenancy Agreement</a:t>
                      </a:r>
                      <a:endParaRPr lang="zh-HK" altLang="en-US" sz="2400" dirty="0"/>
                    </a:p>
                  </a:txBody>
                  <a:tcPr/>
                </a:tc>
              </a:tr>
            </a:tbl>
          </a:graphicData>
        </a:graphic>
      </p:graphicFrame>
    </p:spTree>
    <p:extLst>
      <p:ext uri="{BB962C8B-B14F-4D97-AF65-F5344CB8AC3E}">
        <p14:creationId xmlns:p14="http://schemas.microsoft.com/office/powerpoint/2010/main" val="1496818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268760"/>
            <a:ext cx="7920880" cy="4320479"/>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a:buSzPct val="100000"/>
              <a:buNone/>
            </a:pPr>
            <a:r>
              <a:rPr lang="en-US" altLang="zh-HK" sz="3600" dirty="0">
                <a:latin typeface="Cambria" panose="02040503050406030204" pitchFamily="18" charset="0"/>
              </a:rPr>
              <a:t>New Nominated Estate KGs will be eligible for full rental subsidy in the first three-year </a:t>
            </a:r>
            <a:r>
              <a:rPr lang="en-US" altLang="zh-HK" sz="3600" dirty="0" smtClean="0">
                <a:latin typeface="Cambria" panose="02040503050406030204" pitchFamily="18" charset="0"/>
              </a:rPr>
              <a:t>TA </a:t>
            </a:r>
            <a:r>
              <a:rPr lang="en-US" altLang="zh-HK" sz="3600" dirty="0">
                <a:latin typeface="Cambria" panose="02040503050406030204" pitchFamily="18" charset="0"/>
              </a:rPr>
              <a:t>regardless of their fill-up rate.</a:t>
            </a:r>
            <a:endParaRPr lang="en-US" altLang="zh-HK" sz="3600" dirty="0" smtClean="0">
              <a:latin typeface="Cambria" panose="02040503050406030204" pitchFamily="18" charset="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HK" sz="3600" dirty="0" smtClean="0">
              <a:latin typeface="標楷體" pitchFamily="65" charset="-120"/>
              <a:ea typeface="標楷體" pitchFamily="65" charset="-120"/>
            </a:endParaRPr>
          </a:p>
          <a:p>
            <a:endParaRPr lang="en-US" altLang="zh-TW" sz="1800" dirty="0" smtClean="0">
              <a:latin typeface="標楷體" pitchFamily="65" charset="-120"/>
              <a:ea typeface="標楷體" pitchFamily="65" charset="-120"/>
            </a:endParaRPr>
          </a:p>
          <a:p>
            <a:pPr marL="452438" indent="-452438">
              <a:buBlip>
                <a:blip r:embed="rId2"/>
              </a:buBlip>
            </a:pPr>
            <a:endParaRPr lang="en-US" altLang="zh-TW" sz="3600" dirty="0" smtClean="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20</a:t>
            </a:fld>
            <a:endParaRPr lang="zh-HK" altLang="en-US"/>
          </a:p>
        </p:txBody>
      </p:sp>
      <p:sp>
        <p:nvSpPr>
          <p:cNvPr id="4" name="標題 1"/>
          <p:cNvSpPr txBox="1">
            <a:spLocks/>
          </p:cNvSpPr>
          <p:nvPr/>
        </p:nvSpPr>
        <p:spPr>
          <a:xfrm>
            <a:off x="251520" y="332656"/>
            <a:ext cx="8496944" cy="7200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238642"/>
            <a:ext cx="8640960" cy="5286702"/>
          </a:xfrm>
        </p:spPr>
        <p:style>
          <a:lnRef idx="1">
            <a:schemeClr val="accent4"/>
          </a:lnRef>
          <a:fillRef idx="2">
            <a:schemeClr val="accent4"/>
          </a:fillRef>
          <a:effectRef idx="1">
            <a:schemeClr val="accent4"/>
          </a:effectRef>
          <a:fontRef idx="minor">
            <a:schemeClr val="dk1"/>
          </a:fontRef>
        </p:style>
        <p:txBody>
          <a:bodyPr>
            <a:noAutofit/>
          </a:bodyPr>
          <a:lstStyle/>
          <a:p>
            <a:pPr algn="just">
              <a:buBlip>
                <a:blip r:embed="rId2"/>
              </a:buBlip>
            </a:pPr>
            <a:r>
              <a:rPr lang="en-US" altLang="zh-TW" sz="3000" dirty="0">
                <a:latin typeface="Cambria" panose="02040503050406030204" pitchFamily="18" charset="0"/>
                <a:ea typeface="標楷體" pitchFamily="65" charset="-120"/>
              </a:rPr>
              <a:t>For a classroom taking up both WD and HD KG students (i.e. combined class), the larger P.A. (i.e. HD P.A.) of that classroom will be </a:t>
            </a:r>
            <a:r>
              <a:rPr lang="en-US" altLang="zh-TW" sz="3000" dirty="0" smtClean="0">
                <a:latin typeface="Cambria" panose="02040503050406030204" pitchFamily="18" charset="0"/>
                <a:ea typeface="標楷體" pitchFamily="65" charset="-120"/>
              </a:rPr>
              <a:t>counted;</a:t>
            </a:r>
          </a:p>
          <a:p>
            <a:pPr algn="just">
              <a:buBlip>
                <a:blip r:embed="rId2"/>
              </a:buBlip>
            </a:pPr>
            <a:r>
              <a:rPr lang="en-US" altLang="zh-TW" sz="3000" dirty="0" smtClean="0">
                <a:latin typeface="Cambria" panose="02040503050406030204" pitchFamily="18" charset="0"/>
                <a:ea typeface="標楷體" pitchFamily="65" charset="-120"/>
              </a:rPr>
              <a:t>As a special concession for the purpose of calculating the fill-up rate:</a:t>
            </a:r>
          </a:p>
          <a:p>
            <a:pPr lvl="1" algn="just">
              <a:buBlip>
                <a:blip r:embed="rId3"/>
              </a:buBlip>
            </a:pPr>
            <a:r>
              <a:rPr lang="en-US" altLang="zh-TW" sz="2600" dirty="0" smtClean="0">
                <a:latin typeface="Cambria" panose="02040503050406030204" pitchFamily="18" charset="0"/>
                <a:ea typeface="標楷體" pitchFamily="65" charset="-120"/>
              </a:rPr>
              <a:t>For </a:t>
            </a:r>
            <a:r>
              <a:rPr lang="en-US" altLang="zh-TW" sz="2600" dirty="0">
                <a:latin typeface="Cambria" panose="02040503050406030204" pitchFamily="18" charset="0"/>
                <a:ea typeface="標楷體" pitchFamily="65" charset="-120"/>
              </a:rPr>
              <a:t>a classroom with P.A. larger than 30 however with ≤30 KG students (including combined class</a:t>
            </a:r>
            <a:r>
              <a:rPr lang="en-US" altLang="zh-TW" sz="2600" dirty="0" smtClean="0">
                <a:latin typeface="Cambria" panose="02040503050406030204" pitchFamily="18" charset="0"/>
                <a:ea typeface="標楷體" pitchFamily="65" charset="-120"/>
              </a:rPr>
              <a:t>) </a:t>
            </a:r>
            <a:r>
              <a:rPr lang="en-US" altLang="zh-TW" sz="2600" dirty="0">
                <a:latin typeface="Cambria" panose="02040503050406030204" pitchFamily="18" charset="0"/>
                <a:ea typeface="標楷體" pitchFamily="65" charset="-120"/>
              </a:rPr>
              <a:t>accommodated there at any one </a:t>
            </a:r>
            <a:r>
              <a:rPr lang="en-US" altLang="zh-TW" sz="2600" dirty="0" smtClean="0">
                <a:latin typeface="Cambria" panose="02040503050406030204" pitchFamily="18" charset="0"/>
                <a:ea typeface="標楷體" pitchFamily="65" charset="-120"/>
              </a:rPr>
              <a:t>session, </a:t>
            </a:r>
            <a:r>
              <a:rPr lang="en-US" altLang="zh-TW" sz="2600" dirty="0">
                <a:latin typeface="Cambria" panose="02040503050406030204" pitchFamily="18" charset="0"/>
                <a:ea typeface="標楷體" pitchFamily="65" charset="-120"/>
              </a:rPr>
              <a:t>the P.A. of that classroom can be counted as 30. Otherwise, the actual P.A. of that classroom as shown on the Accommodation Certificate should be used</a:t>
            </a:r>
            <a:r>
              <a:rPr lang="en-US" altLang="zh-TW" sz="2600" dirty="0" smtClean="0">
                <a:latin typeface="Cambria" panose="02040503050406030204" pitchFamily="18" charset="0"/>
                <a:ea typeface="標楷體" pitchFamily="65" charset="-120"/>
              </a:rPr>
              <a:t>.</a:t>
            </a:r>
            <a:endParaRPr lang="zh-HK" altLang="en-US" sz="26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21</a:t>
            </a:fld>
            <a:endParaRPr lang="zh-HK" altLang="en-US"/>
          </a:p>
        </p:txBody>
      </p:sp>
      <p:sp>
        <p:nvSpPr>
          <p:cNvPr id="4" name="標題 1"/>
          <p:cNvSpPr txBox="1">
            <a:spLocks/>
          </p:cNvSpPr>
          <p:nvPr/>
        </p:nvSpPr>
        <p:spPr>
          <a:xfrm>
            <a:off x="251520" y="332656"/>
            <a:ext cx="8496944" cy="7200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664666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052736"/>
            <a:ext cx="8208912" cy="5184576"/>
          </a:xfrm>
        </p:spPr>
        <p:style>
          <a:lnRef idx="1">
            <a:schemeClr val="accent4"/>
          </a:lnRef>
          <a:fillRef idx="2">
            <a:schemeClr val="accent4"/>
          </a:fillRef>
          <a:effectRef idx="1">
            <a:schemeClr val="accent4"/>
          </a:effectRef>
          <a:fontRef idx="minor">
            <a:schemeClr val="dk1"/>
          </a:fontRef>
        </p:style>
        <p:txBody>
          <a:bodyPr>
            <a:noAutofit/>
          </a:bodyPr>
          <a:lstStyle/>
          <a:p>
            <a:pPr marL="722313" indent="-635000" algn="just">
              <a:buFont typeface="Wingdings" pitchFamily="2" charset="2"/>
              <a:buChar char="u"/>
            </a:pPr>
            <a:r>
              <a:rPr lang="en-US" altLang="zh-TW" sz="3000" dirty="0">
                <a:latin typeface="Cambria" panose="02040503050406030204" pitchFamily="18" charset="0"/>
                <a:ea typeface="標楷體" pitchFamily="65" charset="-120"/>
              </a:rPr>
              <a:t>For a vacant classroom, the lower P.A. will be counted.  For a vacant classroom with more than 30 P.A., 30 will be counted.</a:t>
            </a:r>
          </a:p>
          <a:p>
            <a:pPr marL="722313" indent="-635000" algn="just">
              <a:buFont typeface="Wingdings" pitchFamily="2" charset="2"/>
              <a:buChar char="u"/>
            </a:pPr>
            <a:r>
              <a:rPr lang="en-US" altLang="zh-TW" sz="3000" dirty="0">
                <a:latin typeface="Cambria" panose="02040503050406030204" pitchFamily="18" charset="0"/>
                <a:ea typeface="標楷體" pitchFamily="65" charset="-120"/>
              </a:rPr>
              <a:t>For a dual registered activity </a:t>
            </a:r>
            <a:r>
              <a:rPr lang="en-US" altLang="zh-TW" sz="3000" dirty="0" smtClean="0">
                <a:latin typeface="Cambria" panose="02040503050406030204" pitchFamily="18" charset="0"/>
                <a:ea typeface="標楷體" pitchFamily="65" charset="-120"/>
              </a:rPr>
              <a:t>room /</a:t>
            </a:r>
            <a:r>
              <a:rPr lang="en-US" altLang="zh-TW" sz="3000" dirty="0">
                <a:latin typeface="Cambria" panose="02040503050406030204" pitchFamily="18" charset="0"/>
                <a:ea typeface="標楷體" pitchFamily="65" charset="-120"/>
              </a:rPr>
              <a:t>classroom for the use of both the KG and CCC sections, if any, the morning or the afternoon session with the higher enrolment of KG students accommodated there, the total number of which will be taken as the P.A. </a:t>
            </a:r>
            <a:r>
              <a:rPr lang="en-US" altLang="zh-TW" sz="3000" dirty="0" smtClean="0">
                <a:latin typeface="Cambria" panose="02040503050406030204" pitchFamily="18" charset="0"/>
                <a:ea typeface="標楷體" pitchFamily="65" charset="-120"/>
              </a:rPr>
              <a:t>counted.</a:t>
            </a:r>
            <a:endParaRPr lang="en-US" altLang="zh-TW" sz="30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22</a:t>
            </a:fld>
            <a:endParaRPr lang="zh-HK" altLang="en-US"/>
          </a:p>
        </p:txBody>
      </p:sp>
      <p:sp>
        <p:nvSpPr>
          <p:cNvPr id="5" name="標題 1"/>
          <p:cNvSpPr txBox="1">
            <a:spLocks/>
          </p:cNvSpPr>
          <p:nvPr/>
        </p:nvSpPr>
        <p:spPr>
          <a:xfrm>
            <a:off x="251520" y="188640"/>
            <a:ext cx="8496944" cy="79208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3901211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1293234"/>
            <a:ext cx="8424936" cy="5040560"/>
          </a:xfrm>
        </p:spPr>
        <p:style>
          <a:lnRef idx="1">
            <a:schemeClr val="accent4"/>
          </a:lnRef>
          <a:fillRef idx="2">
            <a:schemeClr val="accent4"/>
          </a:fillRef>
          <a:effectRef idx="1">
            <a:schemeClr val="accent4"/>
          </a:effectRef>
          <a:fontRef idx="minor">
            <a:schemeClr val="dk1"/>
          </a:fontRef>
        </p:style>
        <p:txBody>
          <a:bodyPr>
            <a:noAutofit/>
          </a:bodyPr>
          <a:lstStyle/>
          <a:p>
            <a:pPr marL="722313" indent="-539750" algn="just">
              <a:buFont typeface="Wingdings" pitchFamily="2" charset="2"/>
              <a:buChar char="u"/>
            </a:pPr>
            <a:r>
              <a:rPr lang="en-US" altLang="zh-TW" sz="3600" dirty="0">
                <a:latin typeface="Cambria" panose="02040503050406030204" pitchFamily="18" charset="0"/>
              </a:rPr>
              <a:t>If a classroom/activity room is dually registered, but is only occupied by CCC children, the P.A. of that room will not be counted.</a:t>
            </a:r>
            <a:endParaRPr lang="zh-HK" altLang="en-US" sz="3600" dirty="0">
              <a:latin typeface="Cambria" panose="02040503050406030204" pitchFamily="18" charset="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23</a:t>
            </a:fld>
            <a:endParaRPr lang="zh-HK" altLang="en-US"/>
          </a:p>
        </p:txBody>
      </p:sp>
      <p:sp>
        <p:nvSpPr>
          <p:cNvPr id="5"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23528" y="980728"/>
            <a:ext cx="8544908" cy="5256584"/>
          </a:xfrm>
        </p:spPr>
        <p:style>
          <a:lnRef idx="1">
            <a:schemeClr val="accent4"/>
          </a:lnRef>
          <a:fillRef idx="2">
            <a:schemeClr val="accent4"/>
          </a:fillRef>
          <a:effectRef idx="1">
            <a:schemeClr val="accent4"/>
          </a:effectRef>
          <a:fontRef idx="minor">
            <a:schemeClr val="dk1"/>
          </a:fontRef>
        </p:style>
        <p:txBody>
          <a:bodyPr>
            <a:noAutofit/>
          </a:bodyPr>
          <a:lstStyle/>
          <a:p>
            <a:pPr marL="457200" lvl="1" indent="-457200" algn="just">
              <a:spcBef>
                <a:spcPts val="600"/>
              </a:spcBef>
              <a:buSzPct val="100000"/>
              <a:buFont typeface="Wingdings" panose="05000000000000000000" pitchFamily="2" charset="2"/>
              <a:buAutoNum type="circleNumWdWhitePlain" startAt="2"/>
            </a:pPr>
            <a:r>
              <a:rPr lang="en-US" altLang="zh-TW" sz="2800" dirty="0">
                <a:latin typeface="Cambria" panose="02040503050406030204" pitchFamily="18" charset="0"/>
                <a:ea typeface="標楷體" pitchFamily="65" charset="-120"/>
              </a:rPr>
              <a:t>“Dual” caps: (applicable to “Other Kgs”)</a:t>
            </a:r>
          </a:p>
          <a:p>
            <a:pPr marL="452438" indent="0" algn="just">
              <a:buNone/>
            </a:pPr>
            <a:r>
              <a:rPr lang="en-US" altLang="zh-TW" sz="2800" dirty="0" smtClean="0">
                <a:latin typeface="Cambria" panose="02040503050406030204" pitchFamily="18" charset="0"/>
                <a:ea typeface="標楷體" pitchFamily="65" charset="-120"/>
              </a:rPr>
              <a:t>     The </a:t>
            </a:r>
            <a:r>
              <a:rPr lang="en-US" altLang="zh-TW" sz="2800" dirty="0">
                <a:latin typeface="Cambria" panose="02040503050406030204" pitchFamily="18" charset="0"/>
                <a:ea typeface="標楷體" pitchFamily="65" charset="-120"/>
              </a:rPr>
              <a:t>amount of rental subsidy would </a:t>
            </a:r>
            <a:r>
              <a:rPr lang="en-US" altLang="zh-TW" sz="2800" dirty="0" smtClean="0">
                <a:latin typeface="Cambria" panose="02040503050406030204" pitchFamily="18" charset="0"/>
                <a:ea typeface="標楷體" pitchFamily="65" charset="-120"/>
              </a:rPr>
              <a:t>be:</a:t>
            </a:r>
            <a:endParaRPr lang="zh-TW" altLang="en-US" sz="2800" dirty="0">
              <a:latin typeface="Cambria" panose="02040503050406030204" pitchFamily="18" charset="0"/>
              <a:ea typeface="標楷體" pitchFamily="65" charset="-120"/>
            </a:endParaRPr>
          </a:p>
          <a:p>
            <a:pPr marL="1077913" lvl="1" indent="-452438" algn="just">
              <a:buBlip>
                <a:blip r:embed="rId2"/>
              </a:buBlip>
            </a:pPr>
            <a:r>
              <a:rPr lang="en-US" altLang="zh-TW" sz="2800" dirty="0">
                <a:latin typeface="Cambria" panose="02040503050406030204" pitchFamily="18" charset="0"/>
                <a:ea typeface="標楷體" pitchFamily="65" charset="-120"/>
              </a:rPr>
              <a:t>half of the rental amount as stipulated in the </a:t>
            </a:r>
            <a:r>
              <a:rPr lang="en-US" altLang="zh-TW" sz="2800" dirty="0" smtClean="0">
                <a:latin typeface="Cambria" panose="02040503050406030204" pitchFamily="18" charset="0"/>
                <a:ea typeface="標楷體" pitchFamily="65" charset="-120"/>
              </a:rPr>
              <a:t>TA or </a:t>
            </a:r>
            <a:r>
              <a:rPr lang="en-US" altLang="zh-TW" sz="2800" dirty="0">
                <a:latin typeface="Cambria" panose="02040503050406030204" pitchFamily="18" charset="0"/>
                <a:ea typeface="標楷體" pitchFamily="65" charset="-120"/>
              </a:rPr>
              <a:t>half of the market rent as assessed by RVD, whichever is lower</a:t>
            </a:r>
            <a:r>
              <a:rPr lang="zh-TW" altLang="zh-HK" sz="2800" dirty="0" smtClean="0">
                <a:latin typeface="Cambria" panose="02040503050406030204" pitchFamily="18" charset="0"/>
                <a:ea typeface="標楷體" pitchFamily="65" charset="-120"/>
              </a:rPr>
              <a:t>；</a:t>
            </a:r>
            <a:r>
              <a:rPr lang="en-US" altLang="zh-TW" sz="2800" dirty="0" smtClean="0">
                <a:effectLst>
                  <a:outerShdw blurRad="38100" dist="38100" dir="2700000" algn="tl">
                    <a:srgbClr val="000000">
                      <a:alpha val="43137"/>
                    </a:srgbClr>
                  </a:outerShdw>
                </a:effectLst>
                <a:latin typeface="Cambria" panose="02040503050406030204" pitchFamily="18" charset="0"/>
                <a:ea typeface="標楷體" pitchFamily="65" charset="-120"/>
              </a:rPr>
              <a:t>Or</a:t>
            </a:r>
            <a:endParaRPr lang="en-US" altLang="zh-TW" sz="2800" dirty="0">
              <a:effectLst>
                <a:outerShdw blurRad="38100" dist="38100" dir="2700000" algn="tl">
                  <a:srgbClr val="000000">
                    <a:alpha val="43137"/>
                  </a:srgbClr>
                </a:outerShdw>
              </a:effectLst>
              <a:latin typeface="Cambria" panose="02040503050406030204" pitchFamily="18" charset="0"/>
              <a:ea typeface="標楷體" pitchFamily="65" charset="-120"/>
            </a:endParaRPr>
          </a:p>
          <a:p>
            <a:pPr marL="1077913" lvl="1" indent="-452438" algn="just">
              <a:buBlip>
                <a:blip r:embed="rId2"/>
              </a:buBlip>
            </a:pPr>
            <a:r>
              <a:rPr lang="en-US" altLang="zh-TW" sz="2800" dirty="0">
                <a:latin typeface="Cambria" panose="02040503050406030204" pitchFamily="18" charset="0"/>
                <a:ea typeface="標楷體" pitchFamily="65" charset="-120"/>
              </a:rPr>
              <a:t>the amount of 15% of the basic HD unit subsidy per student per annum  multiplying the total number of eligible students under the Scheme</a:t>
            </a:r>
            <a:r>
              <a:rPr lang="en-US" altLang="zh-HK" sz="2800" dirty="0" smtClean="0">
                <a:latin typeface="Cambria" panose="02040503050406030204" pitchFamily="18" charset="0"/>
                <a:ea typeface="標楷體" pitchFamily="65" charset="-120"/>
              </a:rPr>
              <a:t>15%</a:t>
            </a:r>
            <a:endParaRPr lang="en-US" altLang="zh-TW" sz="2800" dirty="0" smtClean="0">
              <a:latin typeface="Cambria" panose="02040503050406030204" pitchFamily="18" charset="0"/>
              <a:ea typeface="標楷體" pitchFamily="65" charset="-120"/>
            </a:endParaRPr>
          </a:p>
          <a:p>
            <a:pPr marL="1165225" lvl="1" indent="0" algn="just">
              <a:buNone/>
            </a:pPr>
            <a:r>
              <a:rPr lang="en-US" altLang="zh-TW" sz="2000" i="1" dirty="0">
                <a:solidFill>
                  <a:srgbClr val="800000"/>
                </a:solidFill>
                <a:latin typeface="Cambria" panose="02040503050406030204" pitchFamily="18" charset="0"/>
                <a:ea typeface="標楷體" pitchFamily="65" charset="-120"/>
              </a:rPr>
              <a:t>The basic HD unit subsidy in the 2017/18 school year shall be $33,190 per student per annum (</a:t>
            </a:r>
            <a:r>
              <a:rPr lang="en-US" altLang="zh-TW" sz="2000" i="1" dirty="0" err="1">
                <a:solidFill>
                  <a:srgbClr val="800000"/>
                </a:solidFill>
                <a:latin typeface="Cambria" panose="02040503050406030204" pitchFamily="18" charset="0"/>
                <a:ea typeface="標楷體" pitchFamily="65" charset="-120"/>
              </a:rPr>
              <a:t>pspa</a:t>
            </a:r>
            <a:r>
              <a:rPr lang="en-US" altLang="zh-TW" sz="2000" i="1" dirty="0">
                <a:solidFill>
                  <a:srgbClr val="800000"/>
                </a:solidFill>
                <a:latin typeface="Cambria" panose="02040503050406030204" pitchFamily="18" charset="0"/>
                <a:ea typeface="標楷體" pitchFamily="65" charset="-120"/>
              </a:rPr>
              <a:t>), the 15% of which is $33,190 x 15% = $4,979 </a:t>
            </a:r>
            <a:r>
              <a:rPr lang="en-US" altLang="zh-TW" sz="2000" i="1" dirty="0" err="1" smtClean="0">
                <a:solidFill>
                  <a:srgbClr val="800000"/>
                </a:solidFill>
                <a:latin typeface="Cambria" panose="02040503050406030204" pitchFamily="18" charset="0"/>
                <a:ea typeface="標楷體" pitchFamily="65" charset="-120"/>
              </a:rPr>
              <a:t>pspa</a:t>
            </a:r>
            <a:r>
              <a:rPr lang="en-US" altLang="zh-TW" sz="2000" i="1" dirty="0" smtClean="0">
                <a:solidFill>
                  <a:srgbClr val="800000"/>
                </a:solidFill>
                <a:latin typeface="Cambria" panose="02040503050406030204" pitchFamily="18" charset="0"/>
                <a:ea typeface="標楷體" pitchFamily="65" charset="-120"/>
              </a:rPr>
              <a:t>.</a:t>
            </a:r>
            <a:endParaRPr lang="en-US" altLang="zh-TW" sz="2400" dirty="0" smtClean="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24</a:t>
            </a:fld>
            <a:endParaRPr lang="zh-HK" altLang="en-US"/>
          </a:p>
        </p:txBody>
      </p:sp>
      <p:sp>
        <p:nvSpPr>
          <p:cNvPr id="5" name="標題 1"/>
          <p:cNvSpPr txBox="1">
            <a:spLocks/>
          </p:cNvSpPr>
          <p:nvPr/>
        </p:nvSpPr>
        <p:spPr>
          <a:xfrm>
            <a:off x="227476" y="162773"/>
            <a:ext cx="8496944" cy="817955"/>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23528" y="980728"/>
            <a:ext cx="8544908" cy="5256584"/>
          </a:xfrm>
        </p:spPr>
        <p:style>
          <a:lnRef idx="1">
            <a:schemeClr val="accent4"/>
          </a:lnRef>
          <a:fillRef idx="2">
            <a:schemeClr val="accent4"/>
          </a:fillRef>
          <a:effectRef idx="1">
            <a:schemeClr val="accent4"/>
          </a:effectRef>
          <a:fontRef idx="minor">
            <a:schemeClr val="dk1"/>
          </a:fontRef>
        </p:style>
        <p:txBody>
          <a:bodyPr>
            <a:noAutofit/>
          </a:bodyPr>
          <a:lstStyle/>
          <a:p>
            <a:pPr marL="452438" lvl="1" indent="-452438" algn="just">
              <a:spcBef>
                <a:spcPts val="600"/>
              </a:spcBef>
              <a:buSzPct val="100000"/>
              <a:buFont typeface="Wingdings" pitchFamily="2" charset="2"/>
              <a:buAutoNum type="circleNumWdWhitePlain" startAt="3"/>
            </a:pPr>
            <a:r>
              <a:rPr lang="en-US" altLang="zh-TW" sz="3200" dirty="0" smtClean="0">
                <a:latin typeface="Cambria" panose="02040503050406030204" pitchFamily="18" charset="0"/>
                <a:ea typeface="標楷體" pitchFamily="65" charset="-120"/>
              </a:rPr>
              <a:t>the </a:t>
            </a:r>
            <a:r>
              <a:rPr lang="en-US" altLang="zh-TW" sz="3200" dirty="0">
                <a:latin typeface="Cambria" panose="02040503050406030204" pitchFamily="18" charset="0"/>
                <a:ea typeface="標楷體" pitchFamily="65" charset="-120"/>
              </a:rPr>
              <a:t>market rent as assessed by </a:t>
            </a:r>
            <a:r>
              <a:rPr lang="en-US" altLang="zh-TW" sz="3200" dirty="0" smtClean="0">
                <a:latin typeface="Cambria" panose="02040503050406030204" pitchFamily="18" charset="0"/>
                <a:ea typeface="標楷體" pitchFamily="65" charset="-120"/>
              </a:rPr>
              <a:t>RVD (if applicable)</a:t>
            </a:r>
            <a:endParaRPr lang="zh-HK" altLang="en-US" sz="3200" dirty="0" smtClean="0">
              <a:latin typeface="Cambria" panose="02040503050406030204" pitchFamily="18" charset="0"/>
              <a:ea typeface="標楷體" pitchFamily="65" charset="-120"/>
            </a:endParaRPr>
          </a:p>
          <a:p>
            <a:pPr marL="1250950" lvl="1" indent="0" algn="just">
              <a:buNone/>
            </a:pPr>
            <a:endParaRPr lang="zh-TW" altLang="zh-HK" sz="2000" b="1" i="1" dirty="0" smtClean="0">
              <a:solidFill>
                <a:srgbClr val="800000"/>
              </a:solidFill>
              <a:latin typeface="標楷體" pitchFamily="65" charset="-120"/>
              <a:ea typeface="標楷體" pitchFamily="65" charset="-120"/>
            </a:endParaRPr>
          </a:p>
          <a:p>
            <a:pPr marL="0" indent="0">
              <a:buNone/>
            </a:pPr>
            <a:endParaRPr lang="en-US" altLang="zh-TW" sz="2000" dirty="0" smtClean="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25</a:t>
            </a:fld>
            <a:endParaRPr lang="zh-HK" altLang="en-US"/>
          </a:p>
        </p:txBody>
      </p:sp>
      <p:sp>
        <p:nvSpPr>
          <p:cNvPr id="5" name="標題 1"/>
          <p:cNvSpPr txBox="1">
            <a:spLocks/>
          </p:cNvSpPr>
          <p:nvPr/>
        </p:nvSpPr>
        <p:spPr>
          <a:xfrm>
            <a:off x="227476" y="116632"/>
            <a:ext cx="8496944" cy="817955"/>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2094564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71600" y="1484784"/>
            <a:ext cx="7136704" cy="4158128"/>
          </a:xfrm>
        </p:spPr>
        <p:txBody>
          <a:bodyPr/>
          <a:lstStyle/>
          <a:p>
            <a:endParaRPr lang="zh-HK" altLang="en-US" dirty="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26</a:t>
            </a:fld>
            <a:endParaRPr lang="zh-HK" altLang="en-US"/>
          </a:p>
        </p:txBody>
      </p:sp>
      <p:sp>
        <p:nvSpPr>
          <p:cNvPr id="6" name="標題 1"/>
          <p:cNvSpPr txBox="1">
            <a:spLocks/>
          </p:cNvSpPr>
          <p:nvPr/>
        </p:nvSpPr>
        <p:spPr>
          <a:xfrm>
            <a:off x="251520" y="332656"/>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graphicFrame>
        <p:nvGraphicFramePr>
          <p:cNvPr id="7" name="資料庫圖表 6"/>
          <p:cNvGraphicFramePr/>
          <p:nvPr>
            <p:extLst>
              <p:ext uri="{D42A27DB-BD31-4B8C-83A1-F6EECF244321}">
                <p14:modId xmlns:p14="http://schemas.microsoft.com/office/powerpoint/2010/main" val="538843669"/>
              </p:ext>
            </p:extLst>
          </p:nvPr>
        </p:nvGraphicFramePr>
        <p:xfrm>
          <a:off x="683568" y="1124744"/>
          <a:ext cx="78488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43464" y="908720"/>
            <a:ext cx="8649016" cy="5472608"/>
          </a:xfrm>
        </p:spPr>
        <p:style>
          <a:lnRef idx="1">
            <a:schemeClr val="accent4"/>
          </a:lnRef>
          <a:fillRef idx="2">
            <a:schemeClr val="accent4"/>
          </a:fillRef>
          <a:effectRef idx="1">
            <a:schemeClr val="accent4"/>
          </a:effectRef>
          <a:fontRef idx="minor">
            <a:schemeClr val="dk1"/>
          </a:fontRef>
        </p:style>
        <p:txBody>
          <a:bodyPr>
            <a:normAutofit/>
          </a:bodyPr>
          <a:lstStyle/>
          <a:p>
            <a:pPr>
              <a:buNone/>
            </a:pPr>
            <a:r>
              <a:rPr lang="en-US" altLang="zh-TW" sz="3200" b="1" dirty="0" smtClean="0">
                <a:latin typeface="Cambria" panose="02040503050406030204" pitchFamily="18" charset="0"/>
                <a:ea typeface="標楷體" pitchFamily="65" charset="-120"/>
              </a:rPr>
              <a:t>Apportionment </a:t>
            </a:r>
            <a:r>
              <a:rPr lang="en-US" altLang="zh-TW" sz="3200" b="1" dirty="0">
                <a:latin typeface="Cambria" panose="02040503050406030204" pitchFamily="18" charset="0"/>
                <a:ea typeface="標楷體" pitchFamily="65" charset="-120"/>
              </a:rPr>
              <a:t>of rental </a:t>
            </a:r>
            <a:r>
              <a:rPr lang="en-US" altLang="zh-TW" sz="3200" b="1" dirty="0" smtClean="0">
                <a:latin typeface="Cambria" panose="02040503050406030204" pitchFamily="18" charset="0"/>
                <a:ea typeface="標楷體" pitchFamily="65" charset="-120"/>
              </a:rPr>
              <a:t>expenditure:</a:t>
            </a:r>
          </a:p>
          <a:p>
            <a:pPr>
              <a:buBlip>
                <a:blip r:embed="rId2"/>
              </a:buBlip>
            </a:pPr>
            <a:r>
              <a:rPr lang="en-US" altLang="zh-TW" sz="2800" dirty="0">
                <a:latin typeface="Cambria" panose="02040503050406030204" pitchFamily="18" charset="0"/>
                <a:ea typeface="標楷體" pitchFamily="65" charset="-120"/>
              </a:rPr>
              <a:t>For eligible Scheme-KGs operating both KG and </a:t>
            </a:r>
            <a:r>
              <a:rPr lang="en-US" altLang="zh-TW" sz="2800" dirty="0" smtClean="0">
                <a:latin typeface="Cambria" panose="02040503050406030204" pitchFamily="18" charset="0"/>
                <a:ea typeface="標楷體" pitchFamily="65" charset="-120"/>
              </a:rPr>
              <a:t>CCC classes</a:t>
            </a:r>
            <a:r>
              <a:rPr lang="en-US" altLang="zh-TW" sz="2800" dirty="0">
                <a:latin typeface="Cambria" panose="02040503050406030204" pitchFamily="18" charset="0"/>
                <a:ea typeface="標楷體" pitchFamily="65" charset="-120"/>
              </a:rPr>
              <a:t>, apportionment is based on the </a:t>
            </a:r>
            <a:r>
              <a:rPr lang="en-US" altLang="zh-TW" sz="2800" dirty="0" smtClean="0">
                <a:latin typeface="Cambria" panose="02040503050406030204" pitchFamily="18" charset="0"/>
                <a:ea typeface="標楷體" pitchFamily="65" charset="-120"/>
              </a:rPr>
              <a:t>ratio below:</a:t>
            </a:r>
            <a:r>
              <a:rPr lang="en-US" altLang="zh-HK" sz="2800" dirty="0" smtClean="0">
                <a:latin typeface="Cambria" panose="02040503050406030204" pitchFamily="18" charset="0"/>
                <a:ea typeface="標楷體" pitchFamily="65" charset="-120"/>
              </a:rPr>
              <a:t> </a:t>
            </a:r>
          </a:p>
          <a:p>
            <a:pPr>
              <a:buBlip>
                <a:blip r:embed="rId2"/>
              </a:buBlip>
            </a:pPr>
            <a:endParaRPr lang="en-US" altLang="zh-HK" sz="2800" dirty="0" smtClean="0">
              <a:latin typeface="Cambria" panose="02040503050406030204" pitchFamily="18" charset="0"/>
              <a:ea typeface="標楷體" pitchFamily="65" charset="-120"/>
            </a:endParaRPr>
          </a:p>
          <a:p>
            <a:pPr>
              <a:buBlip>
                <a:blip r:embed="rId2"/>
              </a:buBlip>
            </a:pPr>
            <a:endParaRPr lang="en-US" altLang="zh-TW" sz="3200" dirty="0" smtClean="0">
              <a:latin typeface="標楷體" pitchFamily="65" charset="-120"/>
              <a:ea typeface="標楷體" pitchFamily="65" charset="-120"/>
            </a:endParaRPr>
          </a:p>
          <a:p>
            <a:pPr>
              <a:buBlip>
                <a:blip r:embed="rId2"/>
              </a:buBlip>
            </a:pPr>
            <a:endParaRPr lang="en-US" altLang="zh-TW" sz="2800" dirty="0" smtClean="0">
              <a:latin typeface="Cambria" panose="02040503050406030204" pitchFamily="18" charset="0"/>
              <a:ea typeface="標楷體" pitchFamily="65" charset="-120"/>
            </a:endParaRPr>
          </a:p>
          <a:p>
            <a:pPr>
              <a:buBlip>
                <a:blip r:embed="rId2"/>
              </a:buBlip>
            </a:pPr>
            <a:r>
              <a:rPr lang="en-US" altLang="zh-TW" sz="2800" dirty="0" smtClean="0">
                <a:latin typeface="Cambria" panose="02040503050406030204" pitchFamily="18" charset="0"/>
                <a:ea typeface="標楷體" pitchFamily="65" charset="-120"/>
              </a:rPr>
              <a:t>For </a:t>
            </a:r>
            <a:r>
              <a:rPr lang="en-US" altLang="zh-TW" sz="2800" dirty="0">
                <a:latin typeface="Cambria" panose="02040503050406030204" pitchFamily="18" charset="0"/>
                <a:ea typeface="標楷體" pitchFamily="65" charset="-120"/>
              </a:rPr>
              <a:t>eligible Scheme-KGs operating both local and non-local streams, apportionment is based on the </a:t>
            </a:r>
            <a:r>
              <a:rPr lang="en-US" altLang="zh-TW" sz="2800" dirty="0" smtClean="0">
                <a:latin typeface="Cambria" panose="02040503050406030204" pitchFamily="18" charset="0"/>
                <a:ea typeface="標楷體" pitchFamily="65" charset="-120"/>
              </a:rPr>
              <a:t>ratio</a:t>
            </a:r>
            <a:r>
              <a:rPr lang="zh-TW" altLang="en-US" sz="2800" dirty="0" smtClean="0">
                <a:latin typeface="Cambria" panose="02040503050406030204" pitchFamily="18" charset="0"/>
                <a:ea typeface="標楷體" pitchFamily="65" charset="-120"/>
              </a:rPr>
              <a:t> </a:t>
            </a:r>
            <a:r>
              <a:rPr lang="en-US" altLang="zh-TW" sz="2800" dirty="0" smtClean="0">
                <a:latin typeface="Cambria" panose="02040503050406030204" pitchFamily="18" charset="0"/>
                <a:ea typeface="標楷體" pitchFamily="65" charset="-120"/>
              </a:rPr>
              <a:t>below:</a:t>
            </a:r>
            <a:r>
              <a:rPr lang="en-US" altLang="zh-HK" sz="2800" dirty="0" smtClean="0">
                <a:latin typeface="Cambria" panose="02040503050406030204" pitchFamily="18" charset="0"/>
                <a:ea typeface="標楷體" pitchFamily="65" charset="-120"/>
              </a:rPr>
              <a:t> </a:t>
            </a:r>
            <a:endParaRPr lang="en-US" altLang="zh-HK" sz="2800" dirty="0">
              <a:latin typeface="Cambria" panose="02040503050406030204" pitchFamily="18" charset="0"/>
              <a:ea typeface="標楷體" pitchFamily="65" charset="-120"/>
            </a:endParaRPr>
          </a:p>
          <a:p>
            <a:endParaRPr lang="en-US" altLang="zh-HK" dirty="0" smtClean="0"/>
          </a:p>
          <a:p>
            <a:pPr>
              <a:buNone/>
            </a:pPr>
            <a:endParaRPr lang="en-US" altLang="zh-HK" dirty="0" smtClean="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27</a:t>
            </a:fld>
            <a:endParaRPr lang="zh-HK" altLang="en-US"/>
          </a:p>
        </p:txBody>
      </p:sp>
      <p:sp>
        <p:nvSpPr>
          <p:cNvPr id="6" name="標題 1"/>
          <p:cNvSpPr txBox="1">
            <a:spLocks/>
          </p:cNvSpPr>
          <p:nvPr/>
        </p:nvSpPr>
        <p:spPr>
          <a:xfrm>
            <a:off x="323528" y="116631"/>
            <a:ext cx="8496944" cy="851877"/>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graphicFrame>
        <p:nvGraphicFramePr>
          <p:cNvPr id="7" name="表格 6"/>
          <p:cNvGraphicFramePr>
            <a:graphicFrameLocks noGrp="1"/>
          </p:cNvGraphicFramePr>
          <p:nvPr>
            <p:extLst>
              <p:ext uri="{D42A27DB-BD31-4B8C-83A1-F6EECF244321}">
                <p14:modId xmlns:p14="http://schemas.microsoft.com/office/powerpoint/2010/main" val="2737458591"/>
              </p:ext>
            </p:extLst>
          </p:nvPr>
        </p:nvGraphicFramePr>
        <p:xfrm>
          <a:off x="477340" y="2636912"/>
          <a:ext cx="8029191" cy="1280160"/>
        </p:xfrm>
        <a:graphic>
          <a:graphicData uri="http://schemas.openxmlformats.org/drawingml/2006/table">
            <a:tbl>
              <a:tblPr firstRow="1" bandRow="1">
                <a:tableStyleId>{2D5ABB26-0587-4C30-8999-92F81FD0307C}</a:tableStyleId>
              </a:tblPr>
              <a:tblGrid>
                <a:gridCol w="5443519"/>
                <a:gridCol w="2585672"/>
              </a:tblGrid>
              <a:tr h="432048">
                <a:tc>
                  <a:txBody>
                    <a:bodyPr/>
                    <a:lstStyle/>
                    <a:p>
                      <a:pPr algn="ctr"/>
                      <a:r>
                        <a:rPr lang="en-US" altLang="zh-TW" sz="2400" dirty="0" smtClean="0">
                          <a:solidFill>
                            <a:srgbClr val="0000FF"/>
                          </a:solidFill>
                        </a:rPr>
                        <a:t>Total number</a:t>
                      </a:r>
                      <a:r>
                        <a:rPr lang="en-US" altLang="zh-TW" sz="2400" baseline="0" dirty="0" smtClean="0">
                          <a:solidFill>
                            <a:srgbClr val="0000FF"/>
                          </a:solidFill>
                        </a:rPr>
                        <a:t> of </a:t>
                      </a:r>
                      <a:r>
                        <a:rPr lang="en-US" altLang="zh-TW" sz="2400" dirty="0" smtClean="0">
                          <a:solidFill>
                            <a:srgbClr val="0000FF"/>
                          </a:solidFill>
                        </a:rPr>
                        <a:t>KG enrolments</a:t>
                      </a:r>
                      <a:endParaRPr lang="zh-TW" altLang="en-US" sz="2400" dirty="0">
                        <a:solidFill>
                          <a:srgbClr val="0000FF"/>
                        </a:solidFill>
                      </a:endParaRPr>
                    </a:p>
                  </a:txBody>
                  <a:tcPr>
                    <a:lnB w="12700" cap="flat" cmpd="sng" algn="ctr">
                      <a:solidFill>
                        <a:schemeClr val="tx1"/>
                      </a:solidFill>
                      <a:prstDash val="solid"/>
                      <a:round/>
                      <a:headEnd type="none" w="med" len="med"/>
                      <a:tailEnd type="none" w="med" len="med"/>
                    </a:lnB>
                  </a:tcPr>
                </a:tc>
                <a:tc rowSpan="2">
                  <a:txBody>
                    <a:bodyPr/>
                    <a:lstStyle/>
                    <a:p>
                      <a:pPr algn="ctr"/>
                      <a:r>
                        <a:rPr lang="en-US" altLang="zh-TW" sz="2400" dirty="0" smtClean="0">
                          <a:solidFill>
                            <a:srgbClr val="0000FF"/>
                          </a:solidFill>
                        </a:rPr>
                        <a:t>× 100%</a:t>
                      </a:r>
                      <a:endParaRPr lang="zh-TW" altLang="en-US" sz="2400" dirty="0">
                        <a:solidFill>
                          <a:srgbClr val="0000FF"/>
                        </a:solidFill>
                      </a:endParaRPr>
                    </a:p>
                  </a:txBody>
                  <a:tcPr anchor="ctr"/>
                </a:tc>
              </a:tr>
              <a:tr h="432048">
                <a:tc>
                  <a:txBody>
                    <a:bodyPr/>
                    <a:lstStyle/>
                    <a:p>
                      <a:pPr algn="ctr"/>
                      <a:r>
                        <a:rPr lang="en-US" altLang="zh-TW" sz="2400" dirty="0" smtClean="0">
                          <a:solidFill>
                            <a:srgbClr val="0000FF"/>
                          </a:solidFill>
                        </a:rPr>
                        <a:t>Total number</a:t>
                      </a:r>
                      <a:r>
                        <a:rPr lang="en-US" altLang="zh-TW" sz="2400" baseline="0" dirty="0" smtClean="0">
                          <a:solidFill>
                            <a:srgbClr val="0000FF"/>
                          </a:solidFill>
                        </a:rPr>
                        <a:t> pf </a:t>
                      </a:r>
                      <a:r>
                        <a:rPr lang="en-US" altLang="zh-TW" sz="2400" dirty="0" smtClean="0">
                          <a:solidFill>
                            <a:srgbClr val="0000FF"/>
                          </a:solidFill>
                        </a:rPr>
                        <a:t>enrolments of the whole KG-cum-CCC</a:t>
                      </a:r>
                      <a:endParaRPr lang="zh-TW" altLang="en-US" sz="2400" dirty="0">
                        <a:solidFill>
                          <a:srgbClr val="0000FF"/>
                        </a:solidFill>
                      </a:endParaRP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2793824968"/>
              </p:ext>
            </p:extLst>
          </p:nvPr>
        </p:nvGraphicFramePr>
        <p:xfrm>
          <a:off x="495492" y="5373216"/>
          <a:ext cx="7992888" cy="1080120"/>
        </p:xfrm>
        <a:graphic>
          <a:graphicData uri="http://schemas.openxmlformats.org/drawingml/2006/table">
            <a:tbl>
              <a:tblPr firstRow="1" bandRow="1">
                <a:tableStyleId>{2D5ABB26-0587-4C30-8999-92F81FD0307C}</a:tableStyleId>
              </a:tblPr>
              <a:tblGrid>
                <a:gridCol w="6408712"/>
                <a:gridCol w="1584176"/>
              </a:tblGrid>
              <a:tr h="540060">
                <a:tc>
                  <a:txBody>
                    <a:bodyPr/>
                    <a:lstStyle/>
                    <a:p>
                      <a:pPr algn="ctr"/>
                      <a:r>
                        <a:rPr kumimoji="0" lang="en-US" altLang="zh-TW" sz="2400" kern="1200" dirty="0" smtClean="0">
                          <a:solidFill>
                            <a:srgbClr val="0000FF"/>
                          </a:solidFill>
                          <a:latin typeface="+mn-lt"/>
                          <a:ea typeface="+mn-ea"/>
                          <a:cs typeface="+mn-cs"/>
                        </a:rPr>
                        <a:t>Total number of enrolments of local stream</a:t>
                      </a:r>
                      <a:endParaRPr kumimoji="0" lang="zh-TW" altLang="en-US" sz="2400" kern="1200" dirty="0">
                        <a:solidFill>
                          <a:srgbClr val="0000FF"/>
                        </a:solidFill>
                        <a:latin typeface="+mn-lt"/>
                        <a:ea typeface="+mn-ea"/>
                        <a:cs typeface="+mn-cs"/>
                      </a:endParaRPr>
                    </a:p>
                  </a:txBody>
                  <a:tcPr>
                    <a:lnB w="12700" cap="flat" cmpd="sng" algn="ctr">
                      <a:solidFill>
                        <a:schemeClr val="tx1"/>
                      </a:solidFill>
                      <a:prstDash val="solid"/>
                      <a:round/>
                      <a:headEnd type="none" w="med" len="med"/>
                      <a:tailEnd type="none" w="med" len="med"/>
                    </a:lnB>
                  </a:tcPr>
                </a:tc>
                <a:tc rowSpan="2">
                  <a:txBody>
                    <a:bodyPr/>
                    <a:lstStyle/>
                    <a:p>
                      <a:pPr algn="ctr"/>
                      <a:r>
                        <a:rPr kumimoji="0" lang="en-US" altLang="zh-TW" sz="2400" kern="1200" dirty="0" smtClean="0">
                          <a:solidFill>
                            <a:srgbClr val="0000FF"/>
                          </a:solidFill>
                          <a:latin typeface="+mn-lt"/>
                          <a:ea typeface="+mn-ea"/>
                          <a:cs typeface="+mn-cs"/>
                        </a:rPr>
                        <a:t>× 100%</a:t>
                      </a:r>
                      <a:endParaRPr kumimoji="0" lang="zh-TW" altLang="en-US" sz="2400" kern="1200" dirty="0">
                        <a:solidFill>
                          <a:srgbClr val="0000FF"/>
                        </a:solidFill>
                        <a:latin typeface="+mn-lt"/>
                        <a:ea typeface="+mn-ea"/>
                        <a:cs typeface="+mn-cs"/>
                      </a:endParaRPr>
                    </a:p>
                  </a:txBody>
                  <a:tcPr anchor="ctr"/>
                </a:tc>
              </a:tr>
              <a:tr h="540060">
                <a:tc>
                  <a:txBody>
                    <a:bodyPr/>
                    <a:lstStyle/>
                    <a:p>
                      <a:pPr algn="ctr"/>
                      <a:r>
                        <a:rPr kumimoji="0" lang="en-US" altLang="zh-TW" sz="2400" kern="1200" dirty="0" smtClean="0">
                          <a:solidFill>
                            <a:srgbClr val="0000FF"/>
                          </a:solidFill>
                          <a:latin typeface="+mn-lt"/>
                          <a:ea typeface="+mn-ea"/>
                          <a:cs typeface="+mn-cs"/>
                        </a:rPr>
                        <a:t>Total numb</a:t>
                      </a:r>
                      <a:r>
                        <a:rPr kumimoji="0" lang="en-US" altLang="zh-TW" sz="2400" kern="1200" baseline="0" dirty="0" smtClean="0">
                          <a:solidFill>
                            <a:srgbClr val="0000FF"/>
                          </a:solidFill>
                          <a:latin typeface="+mn-lt"/>
                          <a:ea typeface="+mn-ea"/>
                          <a:cs typeface="+mn-cs"/>
                        </a:rPr>
                        <a:t>er of KG </a:t>
                      </a:r>
                      <a:r>
                        <a:rPr kumimoji="0" lang="en-US" altLang="zh-TW" sz="2400" kern="1200" dirty="0" smtClean="0">
                          <a:solidFill>
                            <a:srgbClr val="0000FF"/>
                          </a:solidFill>
                          <a:latin typeface="+mn-lt"/>
                          <a:ea typeface="+mn-ea"/>
                          <a:cs typeface="+mn-cs"/>
                        </a:rPr>
                        <a:t>enrolments of the whole KG</a:t>
                      </a:r>
                    </a:p>
                  </a:txBody>
                  <a:tcPr>
                    <a:lnT w="12700" cap="flat" cmpd="sng" algn="ctr">
                      <a:solidFill>
                        <a:schemeClr val="tx1"/>
                      </a:solidFill>
                      <a:prstDash val="solid"/>
                      <a:round/>
                      <a:headEnd type="none" w="med" len="med"/>
                      <a:tailEnd type="none" w="med" len="med"/>
                    </a:lnT>
                  </a:tcPr>
                </a:tc>
                <a:tc vMerge="1">
                  <a:txBody>
                    <a:bodyPr/>
                    <a:lstStyle/>
                    <a:p>
                      <a:pPr algn="ctr"/>
                      <a:endParaRPr lang="zh-TW" altLang="en-US" dirty="0"/>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908720"/>
            <a:ext cx="8568952" cy="5400600"/>
          </a:xfrm>
        </p:spPr>
        <p:style>
          <a:lnRef idx="1">
            <a:schemeClr val="accent4"/>
          </a:lnRef>
          <a:fillRef idx="2">
            <a:schemeClr val="accent4"/>
          </a:fillRef>
          <a:effectRef idx="1">
            <a:schemeClr val="accent4"/>
          </a:effectRef>
          <a:fontRef idx="minor">
            <a:schemeClr val="dk1"/>
          </a:fontRef>
        </p:style>
        <p:txBody>
          <a:bodyPr>
            <a:noAutofit/>
          </a:bodyPr>
          <a:lstStyle/>
          <a:p>
            <a:pPr marL="342900" indent="-342900">
              <a:buFont typeface="Wingdings" panose="05000000000000000000" pitchFamily="2" charset="2"/>
              <a:buChar char="Ø"/>
            </a:pPr>
            <a:endParaRPr lang="zh-TW" altLang="en-US" sz="1000" dirty="0"/>
          </a:p>
          <a:p>
            <a:pPr marL="342900" indent="-342900" algn="just">
              <a:buBlip>
                <a:blip r:embed="rId2"/>
              </a:buBlip>
            </a:pPr>
            <a:r>
              <a:rPr lang="en-US" altLang="zh-TW" sz="2600" dirty="0">
                <a:latin typeface="Cambria" panose="02040503050406030204" pitchFamily="18" charset="0"/>
                <a:ea typeface="標楷體" pitchFamily="65" charset="-120"/>
              </a:rPr>
              <a:t>Only school portion (i.e. the </a:t>
            </a:r>
            <a:r>
              <a:rPr lang="en-US" altLang="zh-TW" sz="2600" dirty="0" smtClean="0">
                <a:latin typeface="Cambria" panose="02040503050406030204" pitchFamily="18" charset="0"/>
                <a:ea typeface="標楷體" pitchFamily="65" charset="-120"/>
              </a:rPr>
              <a:t>portion of </a:t>
            </a:r>
            <a:r>
              <a:rPr lang="en-US" altLang="zh-TW" sz="2600" dirty="0">
                <a:latin typeface="Cambria" panose="02040503050406030204" pitchFamily="18" charset="0"/>
                <a:ea typeface="標楷體" pitchFamily="65" charset="-120"/>
              </a:rPr>
              <a:t>the school area registered as KG/KG-cum-CCC) is eligible for rental </a:t>
            </a:r>
            <a:r>
              <a:rPr lang="en-US" altLang="zh-TW" sz="2600" dirty="0" smtClean="0">
                <a:latin typeface="Cambria" panose="02040503050406030204" pitchFamily="18" charset="0"/>
                <a:ea typeface="標楷體" pitchFamily="65" charset="-120"/>
              </a:rPr>
              <a:t>subsidy.  </a:t>
            </a:r>
            <a:r>
              <a:rPr lang="en-US" altLang="zh-TW" sz="2600" dirty="0">
                <a:latin typeface="Cambria" panose="02040503050406030204" pitchFamily="18" charset="0"/>
                <a:ea typeface="標楷體" pitchFamily="65" charset="-120"/>
              </a:rPr>
              <a:t>Should the rental amount as stated in the </a:t>
            </a:r>
            <a:r>
              <a:rPr lang="en-US" altLang="zh-TW" sz="2600" dirty="0" smtClean="0">
                <a:latin typeface="Cambria" panose="02040503050406030204" pitchFamily="18" charset="0"/>
                <a:ea typeface="標楷體" pitchFamily="65" charset="-120"/>
              </a:rPr>
              <a:t>TA cover </a:t>
            </a:r>
            <a:r>
              <a:rPr lang="en-US" altLang="zh-TW" sz="2600" dirty="0">
                <a:latin typeface="Cambria" panose="02040503050406030204" pitchFamily="18" charset="0"/>
                <a:ea typeface="標楷體" pitchFamily="65" charset="-120"/>
              </a:rPr>
              <a:t>both the school portion and non-school portion (such as the church, primary school or secondary school), </a:t>
            </a:r>
            <a:r>
              <a:rPr lang="en-US" altLang="zh-TW" sz="2600" b="1" u="sng" dirty="0">
                <a:effectLst>
                  <a:outerShdw blurRad="38100" dist="38100" dir="2700000" algn="tl">
                    <a:srgbClr val="000000">
                      <a:alpha val="43137"/>
                    </a:srgbClr>
                  </a:outerShdw>
                </a:effectLst>
                <a:latin typeface="Cambria" panose="02040503050406030204" pitchFamily="18" charset="0"/>
                <a:ea typeface="標楷體" pitchFamily="65" charset="-120"/>
              </a:rPr>
              <a:t>apportioning the rental amount to be shared by school and non-school portion by RVD </a:t>
            </a:r>
            <a:r>
              <a:rPr lang="en-US" altLang="zh-TW" sz="2600" dirty="0">
                <a:latin typeface="Cambria" panose="02040503050406030204" pitchFamily="18" charset="0"/>
                <a:ea typeface="標楷體" pitchFamily="65" charset="-120"/>
              </a:rPr>
              <a:t>may be required.</a:t>
            </a:r>
          </a:p>
          <a:p>
            <a:pPr marL="342900" indent="-342900" algn="just">
              <a:buBlip>
                <a:blip r:embed="rId2"/>
              </a:buBlip>
            </a:pPr>
            <a:r>
              <a:rPr lang="en-US" altLang="zh-TW" sz="2600" dirty="0">
                <a:latin typeface="Cambria" panose="02040503050406030204" pitchFamily="18" charset="0"/>
                <a:ea typeface="標楷體" pitchFamily="65" charset="-120"/>
              </a:rPr>
              <a:t>For eligible and ineligible students under the Scheme, apportionment is based on the proportion of </a:t>
            </a:r>
            <a:r>
              <a:rPr lang="en-US" altLang="zh-TW" sz="2600" b="1" u="sng" dirty="0">
                <a:effectLst>
                  <a:outerShdw blurRad="38100" dist="38100" dir="2700000" algn="tl">
                    <a:srgbClr val="000000">
                      <a:alpha val="43137"/>
                    </a:srgbClr>
                  </a:outerShdw>
                </a:effectLst>
                <a:latin typeface="Cambria" panose="02040503050406030204" pitchFamily="18" charset="0"/>
                <a:ea typeface="標楷體" pitchFamily="65" charset="-120"/>
              </a:rPr>
              <a:t>the eligible KG enrolments towards that of the whole KG/KG section</a:t>
            </a:r>
            <a:r>
              <a:rPr lang="en-US" altLang="zh-TW" sz="2600" dirty="0" smtClean="0">
                <a:latin typeface="Cambria" panose="02040503050406030204" pitchFamily="18" charset="0"/>
                <a:ea typeface="標楷體" pitchFamily="65" charset="-120"/>
              </a:rPr>
              <a:t>.</a:t>
            </a:r>
            <a:endParaRPr lang="en-US" altLang="zh-TW" sz="26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28</a:t>
            </a:fld>
            <a:endParaRPr lang="zh-HK" altLang="en-US"/>
          </a:p>
        </p:txBody>
      </p:sp>
      <p:sp>
        <p:nvSpPr>
          <p:cNvPr id="6" name="標題 1"/>
          <p:cNvSpPr txBox="1">
            <a:spLocks/>
          </p:cNvSpPr>
          <p:nvPr/>
        </p:nvSpPr>
        <p:spPr>
          <a:xfrm>
            <a:off x="251520" y="116632"/>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000" dirty="0">
                <a:solidFill>
                  <a:srgbClr val="0033CC"/>
                </a:solidFill>
                <a:effectLst/>
                <a:ea typeface="標楷體" pitchFamily="65" charset="-120"/>
              </a:rPr>
              <a:t>Calculation of Rental Subsidy</a:t>
            </a:r>
            <a:endParaRPr lang="zh-HK" altLang="en-US" sz="4000" dirty="0">
              <a:solidFill>
                <a:srgbClr val="0033CC"/>
              </a:solidFill>
              <a:effectLst/>
              <a:ea typeface="標楷體" pitchFamily="65" charset="-120"/>
            </a:endParaRPr>
          </a:p>
        </p:txBody>
      </p:sp>
    </p:spTree>
    <p:extLst>
      <p:ext uri="{BB962C8B-B14F-4D97-AF65-F5344CB8AC3E}">
        <p14:creationId xmlns:p14="http://schemas.microsoft.com/office/powerpoint/2010/main" val="13455403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412776"/>
            <a:ext cx="8352928" cy="5040560"/>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a:buNone/>
            </a:pPr>
            <a:r>
              <a:rPr lang="en-US" altLang="zh-HK" sz="3600" dirty="0">
                <a:latin typeface="Cambria" panose="02040503050406030204" pitchFamily="18" charset="0"/>
              </a:rPr>
              <a:t>Worked examples on the calculation of rental subsidy for different </a:t>
            </a:r>
            <a:r>
              <a:rPr lang="en-US" altLang="zh-HK" sz="3600" dirty="0" smtClean="0">
                <a:latin typeface="Cambria" panose="02040503050406030204" pitchFamily="18" charset="0"/>
              </a:rPr>
              <a:t>categories of </a:t>
            </a:r>
            <a:r>
              <a:rPr lang="en-US" altLang="zh-HK" sz="3600" dirty="0">
                <a:latin typeface="Cambria" panose="02040503050406030204" pitchFamily="18" charset="0"/>
              </a:rPr>
              <a:t>eligible Scheme-KGs under RSS are provided at </a:t>
            </a:r>
            <a:r>
              <a:rPr lang="en-US" altLang="zh-HK" sz="3600" b="1" u="sng" dirty="0">
                <a:latin typeface="Cambria" panose="02040503050406030204" pitchFamily="18" charset="0"/>
                <a:hlinkClick r:id="rId2" action="ppaction://hlinkfile"/>
              </a:rPr>
              <a:t>Appendix </a:t>
            </a:r>
            <a:r>
              <a:rPr lang="en-US" altLang="zh-HK" sz="3600" b="1" u="sng" dirty="0" smtClean="0">
                <a:latin typeface="Cambria" panose="02040503050406030204" pitchFamily="18" charset="0"/>
                <a:hlinkClick r:id="rId2" action="ppaction://hlinkfile"/>
              </a:rPr>
              <a:t>4</a:t>
            </a:r>
            <a:r>
              <a:rPr lang="en-US" altLang="zh-HK" sz="3600" dirty="0" smtClean="0">
                <a:latin typeface="Cambria" panose="02040503050406030204" pitchFamily="18" charset="0"/>
              </a:rPr>
              <a:t> </a:t>
            </a:r>
            <a:r>
              <a:rPr lang="en-US" altLang="zh-HK" sz="3600" dirty="0">
                <a:latin typeface="Cambria" panose="02040503050406030204" pitchFamily="18" charset="0"/>
              </a:rPr>
              <a:t>of </a:t>
            </a:r>
            <a:r>
              <a:rPr lang="en-US" altLang="zh-HK" sz="3600" dirty="0" smtClean="0">
                <a:latin typeface="Cambria" panose="02040503050406030204" pitchFamily="18" charset="0"/>
              </a:rPr>
              <a:t>“Procedural </a:t>
            </a:r>
            <a:r>
              <a:rPr lang="en-US" altLang="zh-HK" sz="3600" dirty="0">
                <a:latin typeface="Cambria" panose="02040503050406030204" pitchFamily="18" charset="0"/>
              </a:rPr>
              <a:t>Guide </a:t>
            </a:r>
            <a:r>
              <a:rPr lang="en-US" altLang="zh-HK" sz="3600" dirty="0" smtClean="0">
                <a:latin typeface="Cambria" panose="02040503050406030204" pitchFamily="18" charset="0"/>
              </a:rPr>
              <a:t>on </a:t>
            </a:r>
            <a:r>
              <a:rPr lang="en-US" altLang="zh-HK" sz="3600" dirty="0">
                <a:latin typeface="Cambria" panose="02040503050406030204" pitchFamily="18" charset="0"/>
              </a:rPr>
              <a:t>E-Application for Rental Subsidy </a:t>
            </a:r>
            <a:r>
              <a:rPr lang="en-US" altLang="zh-HK" sz="3600" dirty="0" smtClean="0">
                <a:latin typeface="Cambria" panose="02040503050406030204" pitchFamily="18" charset="0"/>
              </a:rPr>
              <a:t>under </a:t>
            </a:r>
            <a:r>
              <a:rPr lang="en-US" altLang="zh-HK" sz="3600" dirty="0">
                <a:latin typeface="Cambria" panose="02040503050406030204" pitchFamily="18" charset="0"/>
              </a:rPr>
              <a:t>the Rental Subsidy </a:t>
            </a:r>
            <a:r>
              <a:rPr lang="en-US" altLang="zh-HK" sz="3600" dirty="0" smtClean="0">
                <a:latin typeface="Cambria" panose="02040503050406030204" pitchFamily="18" charset="0"/>
              </a:rPr>
              <a:t>Scheme (</a:t>
            </a:r>
            <a:r>
              <a:rPr lang="en-US" altLang="zh-HK" sz="3600" dirty="0">
                <a:latin typeface="Cambria" panose="02040503050406030204" pitchFamily="18" charset="0"/>
              </a:rPr>
              <a:t>2017/18</a:t>
            </a:r>
            <a:r>
              <a:rPr lang="en-US" altLang="zh-HK" sz="3600" dirty="0" smtClean="0">
                <a:latin typeface="Cambria" panose="02040503050406030204" pitchFamily="18" charset="0"/>
              </a:rPr>
              <a:t>)”</a:t>
            </a:r>
            <a:endParaRPr lang="en-US" altLang="zh-HK" sz="3600" dirty="0">
              <a:latin typeface="Cambria" panose="02040503050406030204" pitchFamily="18" charset="0"/>
            </a:endParaRPr>
          </a:p>
          <a:p>
            <a:pPr marL="0" indent="0" algn="just">
              <a:buNone/>
            </a:pPr>
            <a:endParaRPr lang="zh-HK" altLang="en-US" sz="4000" dirty="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29</a:t>
            </a:fld>
            <a:endParaRPr lang="zh-HK" altLang="en-US"/>
          </a:p>
        </p:txBody>
      </p:sp>
      <p:sp>
        <p:nvSpPr>
          <p:cNvPr id="4" name="標題 1"/>
          <p:cNvSpPr txBox="1">
            <a:spLocks/>
          </p:cNvSpPr>
          <p:nvPr/>
        </p:nvSpPr>
        <p:spPr>
          <a:xfrm>
            <a:off x="251520" y="242622"/>
            <a:ext cx="8496944"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TW" sz="3200" dirty="0">
                <a:solidFill>
                  <a:srgbClr val="0033CC"/>
                </a:solidFill>
                <a:effectLst/>
                <a:latin typeface="Cambria" panose="02040503050406030204" pitchFamily="18" charset="0"/>
                <a:ea typeface="Meiryo" panose="020B0604030504040204" pitchFamily="34" charset="-128"/>
                <a:cs typeface="Meiryo" panose="020B0604030504040204" pitchFamily="34" charset="-128"/>
              </a:rPr>
              <a:t>Worked examples on the calculation of rental subsidy</a:t>
            </a:r>
            <a:endParaRPr lang="zh-HK" altLang="en-US" sz="3200" dirty="0">
              <a:solidFill>
                <a:srgbClr val="0033CC"/>
              </a:solidFill>
              <a:effectLst/>
              <a:latin typeface="Cambria" panose="02040503050406030204" pitchFamily="18" charset="0"/>
              <a:ea typeface="Meiryo" panose="020B0604030504040204" pitchFamily="34" charset="-128"/>
              <a:cs typeface="Meiryo" panose="020B0604030504040204" pitchFamily="34" charset="-128"/>
            </a:endParaRPr>
          </a:p>
        </p:txBody>
      </p:sp>
    </p:spTree>
    <p:extLst>
      <p:ext uri="{BB962C8B-B14F-4D97-AF65-F5344CB8AC3E}">
        <p14:creationId xmlns:p14="http://schemas.microsoft.com/office/powerpoint/2010/main" val="411440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6459" y="1628800"/>
            <a:ext cx="8691253"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標題 1"/>
          <p:cNvSpPr>
            <a:spLocks noGrp="1"/>
          </p:cNvSpPr>
          <p:nvPr>
            <p:ph type="title"/>
          </p:nvPr>
        </p:nvSpPr>
        <p:spPr>
          <a:xfrm>
            <a:off x="971600" y="260648"/>
            <a:ext cx="7200800" cy="648072"/>
          </a:xfrm>
        </p:spPr>
        <p:txBody>
          <a:bodyPr>
            <a:normAutofit/>
          </a:bodyPr>
          <a:lstStyle/>
          <a:p>
            <a:pPr algn="ctr"/>
            <a:r>
              <a:rPr lang="en-US" altLang="zh-HK" sz="3600" dirty="0"/>
              <a:t>EDBCM No. 32/2017</a:t>
            </a:r>
            <a:endParaRPr lang="zh-HK" altLang="en-US" sz="3600" dirty="0">
              <a:solidFill>
                <a:srgbClr val="0000FF"/>
              </a:solidFill>
              <a:latin typeface="標楷體" pitchFamily="65" charset="-120"/>
              <a:ea typeface="標楷體" pitchFamily="65" charset="-120"/>
            </a:endParaRPr>
          </a:p>
        </p:txBody>
      </p:sp>
      <p:sp>
        <p:nvSpPr>
          <p:cNvPr id="3" name="投影片編號版面配置區 2"/>
          <p:cNvSpPr>
            <a:spLocks noGrp="1"/>
          </p:cNvSpPr>
          <p:nvPr>
            <p:ph type="sldNum" sz="quarter" idx="12"/>
          </p:nvPr>
        </p:nvSpPr>
        <p:spPr/>
        <p:txBody>
          <a:bodyPr/>
          <a:lstStyle/>
          <a:p>
            <a:fld id="{0BC39BD0-34F9-4C81-8138-0CFBCA089D39}" type="slidenum">
              <a:rPr lang="zh-HK" altLang="en-US" smtClean="0"/>
              <a:pPr/>
              <a:t>3</a:t>
            </a:fld>
            <a:endParaRPr lang="zh-HK" altLang="en-US"/>
          </a:p>
        </p:txBody>
      </p:sp>
      <p:sp>
        <p:nvSpPr>
          <p:cNvPr id="6" name="文字方塊 5"/>
          <p:cNvSpPr txBox="1"/>
          <p:nvPr/>
        </p:nvSpPr>
        <p:spPr>
          <a:xfrm>
            <a:off x="479180" y="908720"/>
            <a:ext cx="7879046" cy="646331"/>
          </a:xfrm>
          <a:prstGeom prst="rect">
            <a:avLst/>
          </a:prstGeom>
          <a:solidFill>
            <a:srgbClr val="FFFF99"/>
          </a:solidFill>
          <a:ln w="54991" cmpd="thickThin">
            <a:solidFill>
              <a:schemeClr val="accent2"/>
            </a:solidFill>
            <a:prstDash val="sysDash"/>
          </a:ln>
        </p:spPr>
        <p:txBody>
          <a:bodyPr wrap="square" rtlCol="0">
            <a:spAutoFit/>
          </a:bodyPr>
          <a:lstStyle/>
          <a:p>
            <a:pPr lvl="0"/>
            <a:r>
              <a:rPr lang="en-US" altLang="zh-HK" dirty="0">
                <a:hlinkClick r:id="rId4"/>
              </a:rPr>
              <a:t>http://www.edb.gov.hk</a:t>
            </a:r>
            <a:r>
              <a:rPr lang="en-US" altLang="zh-HK" dirty="0" smtClean="0">
                <a:hlinkClick r:id="rId4"/>
              </a:rPr>
              <a:t>/</a:t>
            </a:r>
            <a:r>
              <a:rPr lang="en-US" altLang="zh-HK" dirty="0" smtClean="0"/>
              <a:t>: </a:t>
            </a:r>
            <a:r>
              <a:rPr lang="en-US" altLang="zh-HK" dirty="0"/>
              <a:t>Home &gt; Education System and Policy &gt; Kindergarten Education &gt; Free Quality Kindergarten Education</a:t>
            </a:r>
            <a:endParaRPr lang="zh-HK" altLang="en-US" dirty="0"/>
          </a:p>
        </p:txBody>
      </p:sp>
      <p:sp>
        <p:nvSpPr>
          <p:cNvPr id="4" name="矩形 3"/>
          <p:cNvSpPr/>
          <p:nvPr/>
        </p:nvSpPr>
        <p:spPr>
          <a:xfrm>
            <a:off x="432814" y="5805264"/>
            <a:ext cx="8243642"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HK" altLang="en-US"/>
          </a:p>
        </p:txBody>
      </p:sp>
    </p:spTree>
    <p:extLst>
      <p:ext uri="{BB962C8B-B14F-4D97-AF65-F5344CB8AC3E}">
        <p14:creationId xmlns:p14="http://schemas.microsoft.com/office/powerpoint/2010/main" val="2859686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idx="1"/>
          </p:nvPr>
        </p:nvPicPr>
        <p:blipFill>
          <a:blip r:embed="rId2" cstate="print"/>
          <a:stretch>
            <a:fillRect/>
          </a:stretch>
        </p:blipFill>
        <p:spPr bwMode="auto">
          <a:xfrm>
            <a:off x="2223759" y="2072231"/>
            <a:ext cx="4696481" cy="3581900"/>
          </a:xfrm>
          <a:prstGeom prst="rect">
            <a:avLst/>
          </a:prstGeom>
          <a:noFill/>
          <a:ln w="9525">
            <a:noFill/>
            <a:miter lim="800000"/>
            <a:headEnd/>
            <a:tailEnd/>
          </a:ln>
        </p:spPr>
      </p:pic>
      <p:sp>
        <p:nvSpPr>
          <p:cNvPr id="3" name="投影片編號版面配置區 2"/>
          <p:cNvSpPr>
            <a:spLocks noGrp="1"/>
          </p:cNvSpPr>
          <p:nvPr>
            <p:ph type="sldNum" sz="quarter" idx="12"/>
          </p:nvPr>
        </p:nvSpPr>
        <p:spPr/>
        <p:txBody>
          <a:bodyPr/>
          <a:lstStyle/>
          <a:p>
            <a:fld id="{0BC39BD0-34F9-4C81-8138-0CFBCA089D39}" type="slidenum">
              <a:rPr lang="zh-HK" altLang="en-US" smtClean="0"/>
              <a:pPr/>
              <a:t>30</a:t>
            </a:fld>
            <a:endParaRPr lang="zh-HK" altLang="en-US"/>
          </a:p>
        </p:txBody>
      </p:sp>
      <p:grpSp>
        <p:nvGrpSpPr>
          <p:cNvPr id="2" name="群組 1"/>
          <p:cNvGrpSpPr/>
          <p:nvPr/>
        </p:nvGrpSpPr>
        <p:grpSpPr>
          <a:xfrm>
            <a:off x="744247" y="1445755"/>
            <a:ext cx="7462750" cy="369332"/>
            <a:chOff x="853666" y="1345912"/>
            <a:chExt cx="7462750" cy="369332"/>
          </a:xfrm>
        </p:grpSpPr>
        <p:sp>
          <p:nvSpPr>
            <p:cNvPr id="7" name="文字方塊 6"/>
            <p:cNvSpPr txBox="1"/>
            <p:nvPr/>
          </p:nvSpPr>
          <p:spPr>
            <a:xfrm>
              <a:off x="853666" y="1345912"/>
              <a:ext cx="7462750" cy="369332"/>
            </a:xfrm>
            <a:prstGeom prst="rect">
              <a:avLst/>
            </a:prstGeom>
            <a:solidFill>
              <a:schemeClr val="bg1"/>
            </a:solidFill>
            <a:ln w="54991" cmpd="thickThin">
              <a:solidFill>
                <a:schemeClr val="bg1">
                  <a:lumMod val="50000"/>
                </a:schemeClr>
              </a:solidFill>
            </a:ln>
          </p:spPr>
          <p:txBody>
            <a:bodyPr wrap="square" rtlCol="0">
              <a:spAutoFit/>
            </a:bodyPr>
            <a:lstStyle/>
            <a:p>
              <a:pPr marL="271463" lvl="0"/>
              <a:r>
                <a:rPr lang="en-US" altLang="zh-HK" dirty="0"/>
                <a:t>https://</a:t>
              </a:r>
              <a:r>
                <a:rPr lang="en-US" altLang="zh-HK" dirty="0" smtClean="0"/>
                <a:t>fkg.edb.gov.hk</a:t>
              </a:r>
              <a:endParaRPr lang="zh-HK" altLang="en-US" dirty="0"/>
            </a:p>
          </p:txBody>
        </p:sp>
        <p:pic>
          <p:nvPicPr>
            <p:cNvPr id="8" name="圖片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9040" y="1402224"/>
              <a:ext cx="298584" cy="298584"/>
            </a:xfrm>
            <a:prstGeom prst="rect">
              <a:avLst/>
            </a:prstGeom>
          </p:spPr>
        </p:pic>
        <p:pic>
          <p:nvPicPr>
            <p:cNvPr id="9" name="圖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1373615"/>
              <a:ext cx="298584" cy="298584"/>
            </a:xfrm>
            <a:prstGeom prst="rect">
              <a:avLst/>
            </a:prstGeom>
          </p:spPr>
        </p:pic>
      </p:grpSp>
      <p:sp>
        <p:nvSpPr>
          <p:cNvPr id="11" name="矩形 10"/>
          <p:cNvSpPr/>
          <p:nvPr/>
        </p:nvSpPr>
        <p:spPr>
          <a:xfrm>
            <a:off x="323528" y="116632"/>
            <a:ext cx="8352928" cy="1261884"/>
          </a:xfrm>
          <a:prstGeom prst="rect">
            <a:avLst/>
          </a:prstGeom>
        </p:spPr>
        <p:txBody>
          <a:bodyPr wrap="square">
            <a:spAutoFit/>
          </a:bodyPr>
          <a:lstStyle/>
          <a:p>
            <a:pPr algn="ctr"/>
            <a:r>
              <a:rPr lang="en-US" altLang="zh-CN" sz="2400" dirty="0">
                <a:solidFill>
                  <a:srgbClr val="0000FF"/>
                </a:solidFill>
                <a:latin typeface="Cambria" panose="02040503050406030204" pitchFamily="18" charset="0"/>
                <a:ea typeface="標楷體" pitchFamily="65" charset="-120"/>
              </a:rPr>
              <a:t>“Procedural Guide on E-Application for Rental Subsidy </a:t>
            </a:r>
            <a:endParaRPr lang="en-US" altLang="zh-CN" sz="2400" dirty="0" smtClean="0">
              <a:solidFill>
                <a:srgbClr val="0000FF"/>
              </a:solidFill>
              <a:latin typeface="Cambria" panose="02040503050406030204" pitchFamily="18" charset="0"/>
              <a:ea typeface="標楷體" pitchFamily="65" charset="-120"/>
            </a:endParaRPr>
          </a:p>
          <a:p>
            <a:pPr algn="ctr"/>
            <a:r>
              <a:rPr lang="en-US" altLang="zh-CN" sz="2400" dirty="0" smtClean="0">
                <a:solidFill>
                  <a:srgbClr val="0000FF"/>
                </a:solidFill>
                <a:latin typeface="Cambria" panose="02040503050406030204" pitchFamily="18" charset="0"/>
                <a:ea typeface="標楷體" pitchFamily="65" charset="-120"/>
              </a:rPr>
              <a:t>under </a:t>
            </a:r>
            <a:r>
              <a:rPr lang="en-US" altLang="zh-CN" sz="2400" dirty="0">
                <a:solidFill>
                  <a:srgbClr val="0000FF"/>
                </a:solidFill>
                <a:latin typeface="Cambria" panose="02040503050406030204" pitchFamily="18" charset="0"/>
                <a:ea typeface="標楷體" pitchFamily="65" charset="-120"/>
              </a:rPr>
              <a:t>the Rental Subsidy </a:t>
            </a:r>
            <a:r>
              <a:rPr lang="en-US" altLang="zh-CN" sz="2400" dirty="0" smtClean="0">
                <a:solidFill>
                  <a:srgbClr val="0000FF"/>
                </a:solidFill>
                <a:latin typeface="Cambria" panose="02040503050406030204" pitchFamily="18" charset="0"/>
                <a:ea typeface="標楷體" pitchFamily="65" charset="-120"/>
              </a:rPr>
              <a:t>Scheme”</a:t>
            </a:r>
            <a:endParaRPr lang="en-US" altLang="zh-CN" sz="2400" dirty="0">
              <a:solidFill>
                <a:srgbClr val="0000FF"/>
              </a:solidFill>
              <a:latin typeface="Cambria" panose="02040503050406030204" pitchFamily="18" charset="0"/>
              <a:ea typeface="標楷體" pitchFamily="65" charset="-120"/>
            </a:endParaRPr>
          </a:p>
          <a:p>
            <a:pPr algn="ctr"/>
            <a:r>
              <a:rPr lang="en-US" altLang="zh-TW" sz="2800" b="1" dirty="0" smtClean="0">
                <a:latin typeface="Cambria" panose="02040503050406030204" pitchFamily="18" charset="0"/>
                <a:ea typeface="Microsoft JhengHei UI" panose="020B0604030504040204" pitchFamily="34" charset="-120"/>
              </a:rPr>
              <a:t>Through School Portal</a:t>
            </a:r>
            <a:endParaRPr lang="zh-HK" altLang="en-US" sz="2800" b="1" dirty="0">
              <a:latin typeface="Cambria" panose="02040503050406030204" pitchFamily="18" charset="0"/>
              <a:ea typeface="Microsoft JhengHei UI" panose="020B0604030504040204" pitchFamily="34" charset="-120"/>
            </a:endParaRPr>
          </a:p>
        </p:txBody>
      </p:sp>
    </p:spTree>
    <p:extLst>
      <p:ext uri="{BB962C8B-B14F-4D97-AF65-F5344CB8AC3E}">
        <p14:creationId xmlns:p14="http://schemas.microsoft.com/office/powerpoint/2010/main" val="10012625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268760"/>
            <a:ext cx="8003232" cy="5205192"/>
          </a:xfrm>
        </p:spPr>
        <p:txBody>
          <a:bodyPr>
            <a:normAutofit/>
          </a:bodyPr>
          <a:lstStyle/>
          <a:p>
            <a:pPr marL="0" indent="0" algn="just">
              <a:buNone/>
            </a:pPr>
            <a:r>
              <a:rPr lang="en-US" altLang="zh-TW" sz="2000" dirty="0">
                <a:latin typeface="Cambria" panose="02040503050406030204" pitchFamily="18" charset="0"/>
                <a:ea typeface="標楷體" pitchFamily="65" charset="-120"/>
              </a:rPr>
              <a:t>Through the School Portal Account, KGs </a:t>
            </a:r>
            <a:r>
              <a:rPr lang="en-US" altLang="zh-TW" sz="2000" dirty="0" smtClean="0">
                <a:latin typeface="Cambria" panose="02040503050406030204" pitchFamily="18" charset="0"/>
                <a:ea typeface="標楷體" pitchFamily="65" charset="-120"/>
              </a:rPr>
              <a:t>can:</a:t>
            </a:r>
            <a:endParaRPr lang="zh-TW" altLang="en-US" sz="2000" dirty="0">
              <a:latin typeface="Cambria" panose="02040503050406030204" pitchFamily="18" charset="0"/>
              <a:ea typeface="標楷體" pitchFamily="65" charset="-120"/>
            </a:endParaRPr>
          </a:p>
          <a:p>
            <a:pPr algn="just">
              <a:buBlip>
                <a:blip r:embed="rId2"/>
              </a:buBlip>
            </a:pPr>
            <a:r>
              <a:rPr lang="en-US" altLang="zh-TW" sz="2000" dirty="0" smtClean="0">
                <a:latin typeface="Cambria" panose="02040503050406030204" pitchFamily="18" charset="0"/>
                <a:ea typeface="標楷體" pitchFamily="65" charset="-120"/>
              </a:rPr>
              <a:t>Download the “Procedural </a:t>
            </a:r>
            <a:r>
              <a:rPr lang="en-US" altLang="zh-TW" sz="2000" dirty="0">
                <a:latin typeface="Cambria" panose="02040503050406030204" pitchFamily="18" charset="0"/>
                <a:ea typeface="標楷體" pitchFamily="65" charset="-120"/>
              </a:rPr>
              <a:t>Guide on E-Application for Rental Subsidy under the Rental Subsidy Scheme” and submit applications for rental subsidy</a:t>
            </a:r>
          </a:p>
          <a:p>
            <a:pPr algn="just">
              <a:buBlip>
                <a:blip r:embed="rId2"/>
              </a:buBlip>
            </a:pPr>
            <a:r>
              <a:rPr lang="en-US" altLang="zh-TW" sz="2000" dirty="0">
                <a:latin typeface="Cambria" panose="02040503050406030204" pitchFamily="18" charset="0"/>
                <a:ea typeface="標楷體" pitchFamily="65" charset="-120"/>
              </a:rPr>
              <a:t>Click to expend the item “Rental Subsidy Scheme” on the menu bar after the login is successful</a:t>
            </a:r>
            <a:r>
              <a:rPr lang="en-US" altLang="zh-TW" sz="2000" dirty="0" smtClean="0">
                <a:latin typeface="Cambria" panose="02040503050406030204" pitchFamily="18" charset="0"/>
                <a:ea typeface="標楷體" pitchFamily="65" charset="-120"/>
              </a:rPr>
              <a:t>.</a:t>
            </a:r>
            <a:endParaRPr lang="zh-HK" altLang="en-US" sz="20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31</a:t>
            </a:fld>
            <a:endParaRPr lang="zh-HK" altLang="en-US"/>
          </a:p>
        </p:txBody>
      </p:sp>
      <p:sp>
        <p:nvSpPr>
          <p:cNvPr id="5" name="矩形 4"/>
          <p:cNvSpPr/>
          <p:nvPr/>
        </p:nvSpPr>
        <p:spPr>
          <a:xfrm>
            <a:off x="251521" y="116632"/>
            <a:ext cx="8424936" cy="954107"/>
          </a:xfrm>
          <a:prstGeom prst="rect">
            <a:avLst/>
          </a:prstGeom>
        </p:spPr>
        <p:txBody>
          <a:bodyPr wrap="square">
            <a:spAutoFit/>
          </a:bodyPr>
          <a:lstStyle/>
          <a:p>
            <a:pPr algn="ctr"/>
            <a:r>
              <a:rPr lang="en-US" altLang="zh-CN" sz="2800" dirty="0">
                <a:solidFill>
                  <a:srgbClr val="0000FF"/>
                </a:solidFill>
                <a:latin typeface="Cambria" panose="02040503050406030204" pitchFamily="18" charset="0"/>
                <a:ea typeface="標楷體" pitchFamily="65" charset="-120"/>
              </a:rPr>
              <a:t>“Procedural Guide on E-Application for Rental Subsidy </a:t>
            </a:r>
          </a:p>
          <a:p>
            <a:pPr algn="ctr"/>
            <a:r>
              <a:rPr lang="en-US" altLang="zh-CN" sz="2800" dirty="0">
                <a:solidFill>
                  <a:srgbClr val="0000FF"/>
                </a:solidFill>
                <a:latin typeface="Cambria" panose="02040503050406030204" pitchFamily="18" charset="0"/>
                <a:ea typeface="標楷體" pitchFamily="65" charset="-120"/>
              </a:rPr>
              <a:t>under the Rental </a:t>
            </a:r>
            <a:r>
              <a:rPr lang="en-US" altLang="zh-CN" sz="2800" dirty="0" smtClean="0">
                <a:solidFill>
                  <a:srgbClr val="0000FF"/>
                </a:solidFill>
                <a:latin typeface="Cambria" panose="02040503050406030204" pitchFamily="18" charset="0"/>
                <a:ea typeface="標楷體" pitchFamily="65" charset="-120"/>
              </a:rPr>
              <a:t>Subsidy”</a:t>
            </a:r>
            <a:endParaRPr lang="en-US" altLang="zh-CN" sz="2800" dirty="0">
              <a:solidFill>
                <a:srgbClr val="0000FF"/>
              </a:solidFill>
              <a:latin typeface="Cambria" panose="02040503050406030204" pitchFamily="18" charset="0"/>
              <a:ea typeface="標楷體" pitchFamily="65" charset="-120"/>
            </a:endParaRPr>
          </a:p>
        </p:txBody>
      </p:sp>
      <p:pic>
        <p:nvPicPr>
          <p:cNvPr id="6" name="圖片 5"/>
          <p:cNvPicPr/>
          <p:nvPr/>
        </p:nvPicPr>
        <p:blipFill>
          <a:blip r:embed="rId3" cstate="print"/>
          <a:srcRect/>
          <a:stretch>
            <a:fillRect/>
          </a:stretch>
        </p:blipFill>
        <p:spPr bwMode="auto">
          <a:xfrm>
            <a:off x="323528" y="3645024"/>
            <a:ext cx="8352928" cy="2592288"/>
          </a:xfrm>
          <a:prstGeom prst="rect">
            <a:avLst/>
          </a:prstGeom>
          <a:noFill/>
          <a:ln w="9525">
            <a:noFill/>
            <a:miter lim="800000"/>
            <a:headEnd/>
            <a:tailEnd/>
          </a:ln>
        </p:spPr>
      </p:pic>
      <p:sp>
        <p:nvSpPr>
          <p:cNvPr id="7" name="矩形 6"/>
          <p:cNvSpPr/>
          <p:nvPr/>
        </p:nvSpPr>
        <p:spPr>
          <a:xfrm>
            <a:off x="251520" y="4869160"/>
            <a:ext cx="1512168" cy="576064"/>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zh-HK" altLang="en-US"/>
          </a:p>
        </p:txBody>
      </p:sp>
    </p:spTree>
    <p:extLst>
      <p:ext uri="{BB962C8B-B14F-4D97-AF65-F5344CB8AC3E}">
        <p14:creationId xmlns:p14="http://schemas.microsoft.com/office/powerpoint/2010/main" val="36224982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46856" y="1052736"/>
            <a:ext cx="8229600" cy="5328592"/>
          </a:xfrm>
        </p:spPr>
        <p:txBody>
          <a:bodyPr>
            <a:normAutofit fontScale="92500" lnSpcReduction="20000"/>
          </a:bodyPr>
          <a:lstStyle/>
          <a:p>
            <a:pPr marL="355600" indent="-355600">
              <a:buBlip>
                <a:blip r:embed="rId2"/>
              </a:buBlip>
            </a:pPr>
            <a:r>
              <a:rPr lang="en-US" altLang="zh-TW" dirty="0">
                <a:latin typeface="Cambria" panose="02040503050406030204" pitchFamily="18" charset="0"/>
                <a:ea typeface="標楷體" pitchFamily="65" charset="-120"/>
              </a:rPr>
              <a:t>Select “Procedural Guide on RSS E-Application” on the drop-down menu.</a:t>
            </a:r>
            <a:endParaRPr lang="en-US" altLang="zh-HK" dirty="0" smtClean="0">
              <a:latin typeface="Cambria" panose="02040503050406030204" pitchFamily="18" charset="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indent="0">
              <a:buNone/>
            </a:pPr>
            <a:endParaRPr lang="en-US" altLang="zh-HK" dirty="0">
              <a:latin typeface="標楷體" pitchFamily="65" charset="-120"/>
              <a:ea typeface="標楷體" pitchFamily="65" charset="-120"/>
            </a:endParaRPr>
          </a:p>
          <a:p>
            <a:pPr marL="0" indent="0">
              <a:buNone/>
            </a:pPr>
            <a:endParaRPr lang="en-US" altLang="zh-HK" dirty="0" smtClean="0">
              <a:latin typeface="標楷體" pitchFamily="65" charset="-120"/>
              <a:ea typeface="標楷體" pitchFamily="65" charset="-120"/>
            </a:endParaRPr>
          </a:p>
          <a:p>
            <a:pPr marL="0" lvl="0" indent="0">
              <a:buNone/>
            </a:pPr>
            <a:endParaRPr lang="en-US" altLang="zh-TW" dirty="0" smtClean="0">
              <a:latin typeface="標楷體" pitchFamily="65" charset="-120"/>
              <a:ea typeface="標楷體" pitchFamily="65" charset="-120"/>
            </a:endParaRPr>
          </a:p>
          <a:p>
            <a:pPr marL="355600" indent="-355600">
              <a:buBlip>
                <a:blip r:embed="rId2"/>
              </a:buBlip>
            </a:pPr>
            <a:r>
              <a:rPr lang="en-US" altLang="zh-HK" dirty="0">
                <a:latin typeface="Cambria" panose="02040503050406030204" pitchFamily="18" charset="0"/>
                <a:ea typeface="標楷體" pitchFamily="65" charset="-120"/>
              </a:rPr>
              <a:t>The procedure guide will be opened directly by browser in PDF format which may be downloaded and printed. </a:t>
            </a:r>
            <a:endParaRPr lang="zh-HK" altLang="en-US" dirty="0">
              <a:latin typeface="Cambria" panose="02040503050406030204" pitchFamily="18" charset="0"/>
              <a:ea typeface="標楷體" pitchFamily="65" charset="-120"/>
            </a:endParaRPr>
          </a:p>
        </p:txBody>
      </p:sp>
      <p:sp>
        <p:nvSpPr>
          <p:cNvPr id="6" name="投影片編號版面配置區 5"/>
          <p:cNvSpPr>
            <a:spLocks noGrp="1"/>
          </p:cNvSpPr>
          <p:nvPr>
            <p:ph type="sldNum" sz="quarter" idx="12"/>
          </p:nvPr>
        </p:nvSpPr>
        <p:spPr/>
        <p:txBody>
          <a:bodyPr/>
          <a:lstStyle/>
          <a:p>
            <a:fld id="{0BC39BD0-34F9-4C81-8138-0CFBCA089D39}" type="slidenum">
              <a:rPr lang="zh-HK" altLang="en-US" smtClean="0"/>
              <a:pPr/>
              <a:t>32</a:t>
            </a:fld>
            <a:endParaRPr lang="zh-HK" altLang="en-US"/>
          </a:p>
        </p:txBody>
      </p:sp>
      <p:pic>
        <p:nvPicPr>
          <p:cNvPr id="4" name="圖片 3"/>
          <p:cNvPicPr/>
          <p:nvPr/>
        </p:nvPicPr>
        <p:blipFill>
          <a:blip r:embed="rId3" cstate="print">
            <a:extLst>
              <a:ext uri="{28A0092B-C50C-407E-A947-70E740481C1C}">
                <a14:useLocalDpi xmlns:a14="http://schemas.microsoft.com/office/drawing/2010/main" val="0"/>
              </a:ext>
            </a:extLst>
          </a:blip>
          <a:stretch>
            <a:fillRect/>
          </a:stretch>
        </p:blipFill>
        <p:spPr>
          <a:xfrm>
            <a:off x="827584" y="1923363"/>
            <a:ext cx="7488832" cy="3089813"/>
          </a:xfrm>
          <a:prstGeom prst="rect">
            <a:avLst/>
          </a:prstGeom>
        </p:spPr>
      </p:pic>
      <p:sp>
        <p:nvSpPr>
          <p:cNvPr id="2" name="矩形 1"/>
          <p:cNvSpPr/>
          <p:nvPr/>
        </p:nvSpPr>
        <p:spPr>
          <a:xfrm>
            <a:off x="899592" y="3846782"/>
            <a:ext cx="1008112" cy="648072"/>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lang="zh-HK" altLang="en-US"/>
          </a:p>
        </p:txBody>
      </p:sp>
      <p:sp>
        <p:nvSpPr>
          <p:cNvPr id="5" name="矩形 4"/>
          <p:cNvSpPr/>
          <p:nvPr/>
        </p:nvSpPr>
        <p:spPr>
          <a:xfrm>
            <a:off x="395536" y="116632"/>
            <a:ext cx="8208912" cy="830997"/>
          </a:xfrm>
          <a:prstGeom prst="rect">
            <a:avLst/>
          </a:prstGeom>
        </p:spPr>
        <p:txBody>
          <a:bodyPr wrap="square">
            <a:spAutoFit/>
          </a:bodyPr>
          <a:lstStyle/>
          <a:p>
            <a:pPr algn="ctr"/>
            <a:r>
              <a:rPr lang="en-US" altLang="zh-CN" sz="2400" dirty="0">
                <a:solidFill>
                  <a:srgbClr val="0000FF"/>
                </a:solidFill>
                <a:latin typeface="Cambria" panose="02040503050406030204" pitchFamily="18" charset="0"/>
                <a:ea typeface="標楷體" pitchFamily="65" charset="-120"/>
              </a:rPr>
              <a:t>“Procedural Guide on E-Application for Rental Subsidy </a:t>
            </a:r>
          </a:p>
          <a:p>
            <a:pPr algn="ctr"/>
            <a:r>
              <a:rPr lang="en-US" altLang="zh-CN" sz="2400" dirty="0">
                <a:solidFill>
                  <a:srgbClr val="0000FF"/>
                </a:solidFill>
                <a:latin typeface="Cambria" panose="02040503050406030204" pitchFamily="18" charset="0"/>
                <a:ea typeface="標楷體" pitchFamily="65" charset="-120"/>
              </a:rPr>
              <a:t>under the Rental Subsidy </a:t>
            </a:r>
            <a:r>
              <a:rPr lang="en-US" altLang="zh-CN" sz="2400" dirty="0" smtClean="0">
                <a:solidFill>
                  <a:srgbClr val="0000FF"/>
                </a:solidFill>
                <a:latin typeface="Cambria" panose="02040503050406030204" pitchFamily="18" charset="0"/>
                <a:ea typeface="標楷體" pitchFamily="65" charset="-120"/>
              </a:rPr>
              <a:t>Scheme”</a:t>
            </a:r>
            <a:endParaRPr lang="en-US" altLang="zh-CN" sz="2400" dirty="0">
              <a:solidFill>
                <a:srgbClr val="0000FF"/>
              </a:solidFill>
              <a:latin typeface="Cambria" panose="02040503050406030204" pitchFamily="18" charset="0"/>
              <a:ea typeface="標楷體" pitchFamily="65" charset="-120"/>
            </a:endParaRPr>
          </a:p>
        </p:txBody>
      </p:sp>
    </p:spTree>
    <p:extLst>
      <p:ext uri="{BB962C8B-B14F-4D97-AF65-F5344CB8AC3E}">
        <p14:creationId xmlns:p14="http://schemas.microsoft.com/office/powerpoint/2010/main" val="514540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內容版面配置區 4"/>
          <p:cNvGraphicFramePr>
            <a:graphicFrameLocks noGrp="1"/>
          </p:cNvGraphicFramePr>
          <p:nvPr>
            <p:ph idx="1"/>
            <p:extLst>
              <p:ext uri="{D42A27DB-BD31-4B8C-83A1-F6EECF244321}">
                <p14:modId xmlns:p14="http://schemas.microsoft.com/office/powerpoint/2010/main" val="2326228246"/>
              </p:ext>
            </p:extLst>
          </p:nvPr>
        </p:nvGraphicFramePr>
        <p:xfrm>
          <a:off x="539552" y="1196752"/>
          <a:ext cx="813690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投影片編號版面配置區 1"/>
          <p:cNvSpPr>
            <a:spLocks noGrp="1"/>
          </p:cNvSpPr>
          <p:nvPr>
            <p:ph type="sldNum" sz="quarter" idx="12"/>
          </p:nvPr>
        </p:nvSpPr>
        <p:spPr/>
        <p:txBody>
          <a:bodyPr/>
          <a:lstStyle/>
          <a:p>
            <a:fld id="{0BC39BD0-34F9-4C81-8138-0CFBCA089D39}" type="slidenum">
              <a:rPr lang="zh-HK" altLang="en-US" smtClean="0"/>
              <a:pPr/>
              <a:t>33</a:t>
            </a:fld>
            <a:endParaRPr lang="zh-HK" altLang="en-US"/>
          </a:p>
        </p:txBody>
      </p:sp>
      <p:sp>
        <p:nvSpPr>
          <p:cNvPr id="4" name="矩形 3"/>
          <p:cNvSpPr/>
          <p:nvPr/>
        </p:nvSpPr>
        <p:spPr>
          <a:xfrm>
            <a:off x="611560" y="260648"/>
            <a:ext cx="7776864" cy="646331"/>
          </a:xfrm>
          <a:prstGeom prst="rect">
            <a:avLst/>
          </a:prstGeom>
        </p:spPr>
        <p:txBody>
          <a:bodyPr wrap="square">
            <a:spAutoFit/>
          </a:bodyPr>
          <a:lstStyle/>
          <a:p>
            <a:pPr algn="ctr"/>
            <a:r>
              <a:rPr lang="en-US" altLang="zh-TW" sz="36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36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41909368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124744"/>
            <a:ext cx="8208912" cy="5328592"/>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buBlip>
                <a:blip r:embed="rId2"/>
              </a:buBlip>
            </a:pPr>
            <a:r>
              <a:rPr lang="en-US" altLang="zh-TW" sz="2800" dirty="0" smtClean="0">
                <a:latin typeface="Cambria" panose="02040503050406030204" pitchFamily="18" charset="0"/>
                <a:ea typeface="標楷體" pitchFamily="65" charset="-120"/>
              </a:rPr>
              <a:t>Documentary </a:t>
            </a:r>
            <a:r>
              <a:rPr lang="en-US" altLang="zh-TW" sz="2800" dirty="0">
                <a:latin typeface="Cambria" panose="02040503050406030204" pitchFamily="18" charset="0"/>
                <a:ea typeface="標楷體" pitchFamily="65" charset="-120"/>
              </a:rPr>
              <a:t>evidence provided by the landlord/grantee, indicating that the property/site can be let/sublet for rental purposes (for example, the site is designated for religious/community purposes) for:</a:t>
            </a:r>
          </a:p>
          <a:p>
            <a:pPr lvl="1" algn="just">
              <a:buBlip>
                <a:blip r:embed="rId2"/>
              </a:buBlip>
            </a:pPr>
            <a:r>
              <a:rPr lang="en-US" altLang="zh-TW" sz="2500" dirty="0">
                <a:latin typeface="Cambria" panose="02040503050406030204" pitchFamily="18" charset="0"/>
                <a:ea typeface="標楷體" pitchFamily="65" charset="-120"/>
              </a:rPr>
              <a:t>those rented premises which are </a:t>
            </a:r>
            <a:r>
              <a:rPr lang="en-US" altLang="zh-TW" sz="2500" b="1" u="sng" dirty="0">
                <a:latin typeface="Cambria" panose="02040503050406030204" pitchFamily="18" charset="0"/>
                <a:ea typeface="標楷體" pitchFamily="65" charset="-120"/>
              </a:rPr>
              <a:t>NOT</a:t>
            </a:r>
            <a:r>
              <a:rPr lang="en-US" altLang="zh-TW" sz="2500" dirty="0">
                <a:latin typeface="Cambria" panose="02040503050406030204" pitchFamily="18" charset="0"/>
                <a:ea typeface="標楷體" pitchFamily="65" charset="-120"/>
              </a:rPr>
              <a:t> housed in public housing estates under the Hong Kong Housing Authority (“HKHA”) /The LINK Real Estate Investment Trust ("LINK"); Hong Kong Housing Society (“HKHS”), private mass housing or commercial shopping malls and other private premises such as residential building, commercial building, tenement houses, etc.</a:t>
            </a: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34</a:t>
            </a:fld>
            <a:endParaRPr lang="zh-HK" altLang="en-US"/>
          </a:p>
        </p:txBody>
      </p:sp>
      <p:sp>
        <p:nvSpPr>
          <p:cNvPr id="5" name="矩形 4"/>
          <p:cNvSpPr/>
          <p:nvPr/>
        </p:nvSpPr>
        <p:spPr>
          <a:xfrm>
            <a:off x="755576" y="332656"/>
            <a:ext cx="7416824"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26090175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412776"/>
            <a:ext cx="8208912" cy="4968552"/>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marL="452438" indent="-452438" algn="just">
              <a:buBlip>
                <a:blip r:embed="rId2"/>
              </a:buBlip>
            </a:pPr>
            <a:r>
              <a:rPr lang="en-US" altLang="zh-TW" sz="4000" dirty="0">
                <a:latin typeface="Cambria" panose="02040503050406030204" pitchFamily="18" charset="0"/>
                <a:ea typeface="標楷體" pitchFamily="65" charset="-120"/>
              </a:rPr>
              <a:t>Submission of application in hard copy which is NOT prepared and printed through the School Portal Account will not be accepted.</a:t>
            </a:r>
            <a:endParaRPr lang="en-US" altLang="zh-HK" sz="4000" dirty="0" smtClean="0">
              <a:latin typeface="Cambria" panose="02040503050406030204" pitchFamily="18" charset="0"/>
              <a:ea typeface="標楷體" pitchFamily="65" charset="-120"/>
            </a:endParaRPr>
          </a:p>
          <a:p>
            <a:pPr marL="452438" indent="-452438" algn="just">
              <a:buBlip>
                <a:blip r:embed="rId2"/>
              </a:buBlip>
            </a:pPr>
            <a:r>
              <a:rPr lang="en-US" altLang="zh-TW" sz="4000" dirty="0" smtClean="0">
                <a:latin typeface="Cambria" panose="02040503050406030204" pitchFamily="18" charset="0"/>
                <a:ea typeface="標楷體" pitchFamily="65" charset="-120"/>
              </a:rPr>
              <a:t>Rental </a:t>
            </a:r>
            <a:r>
              <a:rPr lang="en-US" altLang="zh-TW" sz="4000" dirty="0">
                <a:latin typeface="Cambria" panose="02040503050406030204" pitchFamily="18" charset="0"/>
                <a:ea typeface="標楷體" pitchFamily="65" charset="-120"/>
              </a:rPr>
              <a:t>subsidy application should be submitted to KGs' respective Senior School Development Officers or Senior Services Officers </a:t>
            </a:r>
            <a:r>
              <a:rPr lang="en-US" altLang="zh-TW" sz="4000" dirty="0" smtClean="0">
                <a:latin typeface="Cambria" panose="02040503050406030204" pitchFamily="18" charset="0"/>
                <a:ea typeface="標楷體" pitchFamily="65" charset="-120"/>
              </a:rPr>
              <a:t>(SSDOs/</a:t>
            </a:r>
            <a:r>
              <a:rPr lang="en-US" altLang="zh-TW" sz="4000" dirty="0" err="1" smtClean="0">
                <a:latin typeface="Cambria" panose="02040503050406030204" pitchFamily="18" charset="0"/>
                <a:ea typeface="標楷體" pitchFamily="65" charset="-120"/>
              </a:rPr>
              <a:t>SServOs</a:t>
            </a:r>
            <a:r>
              <a:rPr lang="en-US" altLang="zh-TW" sz="4000" dirty="0" smtClean="0">
                <a:latin typeface="Cambria" panose="02040503050406030204" pitchFamily="18" charset="0"/>
                <a:ea typeface="標楷體" pitchFamily="65" charset="-120"/>
              </a:rPr>
              <a:t>) on </a:t>
            </a:r>
            <a:r>
              <a:rPr lang="en-US" altLang="zh-TW" sz="4000" dirty="0">
                <a:latin typeface="Cambria" panose="02040503050406030204" pitchFamily="18" charset="0"/>
                <a:ea typeface="標楷體" pitchFamily="65" charset="-120"/>
              </a:rPr>
              <a:t>or before </a:t>
            </a:r>
            <a:r>
              <a:rPr lang="en-US" altLang="zh-TW" sz="4000" u="sng" dirty="0">
                <a:latin typeface="Cambria" panose="02040503050406030204" pitchFamily="18" charset="0"/>
                <a:ea typeface="標楷體" pitchFamily="65" charset="-120"/>
              </a:rPr>
              <a:t>31 March 2017 (Friday).</a:t>
            </a:r>
            <a:endParaRPr lang="zh-TW" altLang="zh-HK" sz="4000" u="sng" dirty="0">
              <a:latin typeface="Cambria" panose="02040503050406030204" pitchFamily="18" charset="0"/>
              <a:ea typeface="標楷體" pitchFamily="65" charset="-120"/>
            </a:endParaRPr>
          </a:p>
          <a:p>
            <a:pPr marL="0" indent="0" algn="just">
              <a:buNone/>
            </a:pPr>
            <a:endParaRPr lang="zh-HK" altLang="en-US" sz="40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35</a:t>
            </a:fld>
            <a:endParaRPr lang="zh-HK" altLang="en-US"/>
          </a:p>
        </p:txBody>
      </p:sp>
      <p:sp>
        <p:nvSpPr>
          <p:cNvPr id="5" name="矩形 4"/>
          <p:cNvSpPr/>
          <p:nvPr/>
        </p:nvSpPr>
        <p:spPr>
          <a:xfrm>
            <a:off x="827584" y="476672"/>
            <a:ext cx="7416824"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26090175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資料庫圖表 5"/>
          <p:cNvGraphicFramePr/>
          <p:nvPr>
            <p:extLst>
              <p:ext uri="{D42A27DB-BD31-4B8C-83A1-F6EECF244321}">
                <p14:modId xmlns:p14="http://schemas.microsoft.com/office/powerpoint/2010/main" val="160351910"/>
              </p:ext>
            </p:extLst>
          </p:nvPr>
        </p:nvGraphicFramePr>
        <p:xfrm>
          <a:off x="539552" y="1052736"/>
          <a:ext cx="7992888" cy="5470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文字方塊 8"/>
          <p:cNvSpPr txBox="1"/>
          <p:nvPr/>
        </p:nvSpPr>
        <p:spPr>
          <a:xfrm>
            <a:off x="899592" y="5301208"/>
            <a:ext cx="2592288" cy="96949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buClr>
                <a:srgbClr val="0066FF"/>
              </a:buClr>
            </a:pPr>
            <a:r>
              <a:rPr lang="en-US" altLang="zh-HK" sz="1900" dirty="0">
                <a:latin typeface="Cambria" panose="02040503050406030204" pitchFamily="18" charset="0"/>
                <a:ea typeface="標楷體" pitchFamily="65" charset="-120"/>
              </a:rPr>
              <a:t>have to submit fresh applications for joining RSS</a:t>
            </a:r>
            <a:endParaRPr lang="zh-HK" altLang="en-US" sz="1900" dirty="0">
              <a:latin typeface="Cambria" panose="02040503050406030204" pitchFamily="18" charset="0"/>
              <a:ea typeface="標楷體" pitchFamily="65" charset="-120"/>
            </a:endParaRPr>
          </a:p>
        </p:txBody>
      </p:sp>
      <p:sp>
        <p:nvSpPr>
          <p:cNvPr id="10" name="文字方塊 9"/>
          <p:cNvSpPr txBox="1"/>
          <p:nvPr/>
        </p:nvSpPr>
        <p:spPr>
          <a:xfrm>
            <a:off x="4932040" y="5291177"/>
            <a:ext cx="3744416" cy="96949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lvl="0" algn="just">
              <a:buClr>
                <a:srgbClr val="0066FF"/>
              </a:buClr>
            </a:pPr>
            <a:r>
              <a:rPr lang="en-US" altLang="zh-TW" sz="1900" dirty="0" smtClean="0">
                <a:latin typeface="Cambria" panose="02040503050406030204" pitchFamily="18" charset="0"/>
                <a:ea typeface="標楷體" pitchFamily="65" charset="-120"/>
              </a:rPr>
              <a:t>follow </a:t>
            </a:r>
            <a:r>
              <a:rPr lang="en-US" altLang="zh-TW" sz="1900" dirty="0">
                <a:latin typeface="Cambria" panose="02040503050406030204" pitchFamily="18" charset="0"/>
                <a:ea typeface="標楷體" pitchFamily="65" charset="-120"/>
              </a:rPr>
              <a:t>the existing procedures for rent reimbursement, hence need not apply for joining RSS</a:t>
            </a:r>
            <a:endParaRPr lang="zh-HK" altLang="en-US" sz="1900" dirty="0">
              <a:latin typeface="Cambria" panose="02040503050406030204" pitchFamily="18" charset="0"/>
              <a:ea typeface="標楷體" pitchFamily="65" charset="-120"/>
            </a:endParaRPr>
          </a:p>
        </p:txBody>
      </p:sp>
      <p:sp>
        <p:nvSpPr>
          <p:cNvPr id="8" name="矩形 7"/>
          <p:cNvSpPr/>
          <p:nvPr/>
        </p:nvSpPr>
        <p:spPr>
          <a:xfrm>
            <a:off x="971600" y="260648"/>
            <a:ext cx="7056784"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36</a:t>
            </a:fld>
            <a:endParaRPr lang="zh-HK" altLang="en-US"/>
          </a:p>
        </p:txBody>
      </p:sp>
    </p:spTree>
    <p:extLst>
      <p:ext uri="{BB962C8B-B14F-4D97-AF65-F5344CB8AC3E}">
        <p14:creationId xmlns:p14="http://schemas.microsoft.com/office/powerpoint/2010/main" val="10501853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052736"/>
            <a:ext cx="8208912" cy="5040560"/>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algn="just">
              <a:buBlip>
                <a:blip r:embed="rId2"/>
              </a:buBlip>
            </a:pPr>
            <a:r>
              <a:rPr lang="en-US" altLang="zh-TW" sz="3900" dirty="0">
                <a:latin typeface="Cambria" panose="02040503050406030204" pitchFamily="18" charset="0"/>
                <a:ea typeface="標楷體" pitchFamily="65" charset="-120"/>
              </a:rPr>
              <a:t>The amount of rental subsidy disbursed to each eligible Scheme-KG is based on the school registration </a:t>
            </a:r>
            <a:r>
              <a:rPr lang="en-US" altLang="zh-TW" sz="3900" dirty="0" smtClean="0">
                <a:latin typeface="Cambria" panose="02040503050406030204" pitchFamily="18" charset="0"/>
                <a:ea typeface="標楷體" pitchFamily="65" charset="-120"/>
              </a:rPr>
              <a:t>by </a:t>
            </a:r>
            <a:r>
              <a:rPr lang="en-US" altLang="zh-TW" sz="3900" dirty="0">
                <a:latin typeface="Cambria" panose="02040503050406030204" pitchFamily="18" charset="0"/>
                <a:ea typeface="標楷體" pitchFamily="65" charset="-120"/>
              </a:rPr>
              <a:t>each registered school location enrolled with KG students</a:t>
            </a:r>
            <a:r>
              <a:rPr lang="en-US" altLang="zh-TW" sz="3900" dirty="0" smtClean="0">
                <a:latin typeface="Cambria" panose="02040503050406030204" pitchFamily="18" charset="0"/>
                <a:ea typeface="標楷體" pitchFamily="65" charset="-120"/>
              </a:rPr>
              <a:t>.</a:t>
            </a:r>
          </a:p>
          <a:p>
            <a:pPr algn="just">
              <a:buBlip>
                <a:blip r:embed="rId2"/>
              </a:buBlip>
            </a:pPr>
            <a:r>
              <a:rPr lang="en-US" altLang="zh-TW" sz="4000" dirty="0">
                <a:latin typeface="Cambria" panose="02040503050406030204" pitchFamily="18" charset="0"/>
                <a:ea typeface="標楷體" pitchFamily="65" charset="-120"/>
              </a:rPr>
              <a:t>For Scheme-KGs :</a:t>
            </a:r>
            <a:endParaRPr lang="zh-TW" altLang="en-US" sz="4000" dirty="0">
              <a:latin typeface="Cambria" panose="02040503050406030204" pitchFamily="18" charset="0"/>
              <a:ea typeface="標楷體" pitchFamily="65" charset="-120"/>
            </a:endParaRPr>
          </a:p>
          <a:p>
            <a:pPr marL="808038" lvl="1" indent="-355600" algn="just">
              <a:buClr>
                <a:srgbClr val="0033CC"/>
              </a:buClr>
              <a:buSzPct val="70000"/>
              <a:buBlip>
                <a:blip r:embed="rId3"/>
              </a:buBlip>
            </a:pPr>
            <a:r>
              <a:rPr lang="en-US" altLang="zh-TW" sz="4000" dirty="0">
                <a:latin typeface="Cambria" panose="02040503050406030204" pitchFamily="18" charset="0"/>
                <a:ea typeface="標楷體" pitchFamily="65" charset="-120"/>
              </a:rPr>
              <a:t>with one registered school location enrolled with KG </a:t>
            </a:r>
            <a:r>
              <a:rPr lang="en-US" altLang="zh-TW" sz="4000" dirty="0" smtClean="0">
                <a:latin typeface="Cambria" panose="02040503050406030204" pitchFamily="18" charset="0"/>
                <a:ea typeface="標楷體" pitchFamily="65" charset="-120"/>
              </a:rPr>
              <a:t>students; and</a:t>
            </a:r>
            <a:endParaRPr lang="en-US" altLang="zh-TW" sz="4000" dirty="0">
              <a:latin typeface="Cambria" panose="02040503050406030204" pitchFamily="18" charset="0"/>
              <a:ea typeface="標楷體" pitchFamily="65" charset="-120"/>
            </a:endParaRPr>
          </a:p>
          <a:p>
            <a:pPr marL="808038" lvl="1" indent="-355600" algn="just">
              <a:buClr>
                <a:srgbClr val="0033CC"/>
              </a:buClr>
              <a:buSzPct val="70000"/>
              <a:buBlip>
                <a:blip r:embed="rId3"/>
              </a:buBlip>
            </a:pPr>
            <a:r>
              <a:rPr lang="en-US" altLang="zh-TW" sz="4000" dirty="0">
                <a:latin typeface="Cambria" panose="02040503050406030204" pitchFamily="18" charset="0"/>
                <a:ea typeface="標楷體" pitchFamily="65" charset="-120"/>
              </a:rPr>
              <a:t>under one </a:t>
            </a:r>
            <a:r>
              <a:rPr lang="en-US" altLang="zh-TW" sz="4000" dirty="0" smtClean="0">
                <a:latin typeface="Cambria" panose="02040503050406030204" pitchFamily="18" charset="0"/>
                <a:ea typeface="標楷體" pitchFamily="65" charset="-120"/>
              </a:rPr>
              <a:t>TA,</a:t>
            </a:r>
            <a:endParaRPr lang="zh-TW" altLang="en-US" sz="4000" dirty="0">
              <a:latin typeface="Cambria" panose="02040503050406030204" pitchFamily="18" charset="0"/>
              <a:ea typeface="標楷體" pitchFamily="65" charset="-120"/>
            </a:endParaRPr>
          </a:p>
          <a:p>
            <a:pPr marL="273050" indent="-3175" algn="just">
              <a:buNone/>
            </a:pPr>
            <a:r>
              <a:rPr lang="en-US" altLang="zh-TW" sz="4000" dirty="0">
                <a:latin typeface="Cambria" panose="02040503050406030204" pitchFamily="18" charset="0"/>
                <a:ea typeface="標楷體" pitchFamily="65" charset="-120"/>
              </a:rPr>
              <a:t>one application should be submitted.</a:t>
            </a:r>
            <a:endParaRPr lang="zh-TW" altLang="en-US" sz="4000" dirty="0">
              <a:latin typeface="Cambria" panose="02040503050406030204" pitchFamily="18" charset="0"/>
              <a:ea typeface="標楷體" pitchFamily="65" charset="-120"/>
            </a:endParaRPr>
          </a:p>
          <a:p>
            <a:pPr marL="0" indent="0">
              <a:buNone/>
            </a:pPr>
            <a:endParaRPr lang="zh-HK" altLang="en-US" dirty="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37</a:t>
            </a:fld>
            <a:endParaRPr lang="zh-HK" altLang="en-US"/>
          </a:p>
        </p:txBody>
      </p:sp>
      <p:sp>
        <p:nvSpPr>
          <p:cNvPr id="5" name="矩形 4"/>
          <p:cNvSpPr/>
          <p:nvPr/>
        </p:nvSpPr>
        <p:spPr>
          <a:xfrm>
            <a:off x="1115616" y="260648"/>
            <a:ext cx="6768752" cy="707886"/>
          </a:xfrm>
          <a:prstGeom prst="rect">
            <a:avLst/>
          </a:prstGeom>
        </p:spPr>
        <p:txBody>
          <a:bodyPr wrap="square">
            <a:spAutoFit/>
          </a:bodyPr>
          <a:lstStyle/>
          <a:p>
            <a:pPr algn="ctr"/>
            <a:r>
              <a:rPr lang="en-US" altLang="zh-TW" sz="40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0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196752"/>
            <a:ext cx="8136904" cy="4536504"/>
          </a:xfrm>
        </p:spPr>
        <p:style>
          <a:lnRef idx="1">
            <a:schemeClr val="accent5"/>
          </a:lnRef>
          <a:fillRef idx="2">
            <a:schemeClr val="accent5"/>
          </a:fillRef>
          <a:effectRef idx="1">
            <a:schemeClr val="accent5"/>
          </a:effectRef>
          <a:fontRef idx="minor">
            <a:schemeClr val="dk1"/>
          </a:fontRef>
        </p:style>
        <p:txBody>
          <a:bodyPr>
            <a:normAutofit/>
          </a:bodyPr>
          <a:lstStyle/>
          <a:p>
            <a:pPr algn="just">
              <a:buBlip>
                <a:blip r:embed="rId2"/>
              </a:buBlip>
            </a:pPr>
            <a:r>
              <a:rPr lang="en-US" altLang="zh-TW" sz="3600" dirty="0">
                <a:latin typeface="Cambria" panose="02040503050406030204" pitchFamily="18" charset="0"/>
                <a:ea typeface="標楷體" pitchFamily="65" charset="-120"/>
              </a:rPr>
              <a:t>For Scheme-KGs :</a:t>
            </a:r>
            <a:endParaRPr lang="zh-TW" altLang="en-US" sz="3600" dirty="0">
              <a:latin typeface="Cambria" panose="02040503050406030204" pitchFamily="18" charset="0"/>
              <a:ea typeface="標楷體" pitchFamily="65" charset="-120"/>
            </a:endParaRPr>
          </a:p>
          <a:p>
            <a:pPr marL="808038" lvl="1" indent="-355600" algn="just">
              <a:buSzPct val="70000"/>
              <a:buBlip>
                <a:blip r:embed="rId3"/>
              </a:buBlip>
            </a:pPr>
            <a:r>
              <a:rPr lang="en-US" altLang="zh-TW" sz="3300" dirty="0">
                <a:latin typeface="Cambria" panose="02040503050406030204" pitchFamily="18" charset="0"/>
                <a:ea typeface="標楷體" pitchFamily="65" charset="-120"/>
              </a:rPr>
              <a:t>with more than one registered school locations enrolled with KG </a:t>
            </a:r>
            <a:r>
              <a:rPr lang="en-US" altLang="zh-TW" sz="3300" dirty="0" smtClean="0">
                <a:latin typeface="Cambria" panose="02040503050406030204" pitchFamily="18" charset="0"/>
                <a:ea typeface="標楷體" pitchFamily="65" charset="-120"/>
              </a:rPr>
              <a:t>students</a:t>
            </a:r>
            <a:endParaRPr lang="zh-TW" altLang="en-US" sz="3300" dirty="0" smtClean="0">
              <a:latin typeface="Cambria" panose="02040503050406030204" pitchFamily="18" charset="0"/>
              <a:ea typeface="標楷體" pitchFamily="65" charset="-120"/>
            </a:endParaRPr>
          </a:p>
          <a:p>
            <a:pPr marL="808038" lvl="1" indent="-355600" algn="just">
              <a:buSzPct val="70000"/>
              <a:buBlip>
                <a:blip r:embed="rId3"/>
              </a:buBlip>
            </a:pPr>
            <a:r>
              <a:rPr lang="en-US" altLang="zh-TW" sz="3300" dirty="0" smtClean="0">
                <a:latin typeface="Cambria" panose="02040503050406030204" pitchFamily="18" charset="0"/>
                <a:ea typeface="標楷體" pitchFamily="65" charset="-120"/>
              </a:rPr>
              <a:t>with </a:t>
            </a:r>
            <a:r>
              <a:rPr lang="en-US" altLang="zh-TW" sz="3300" dirty="0">
                <a:latin typeface="Cambria" panose="02040503050406030204" pitchFamily="18" charset="0"/>
                <a:ea typeface="標楷體" pitchFamily="65" charset="-120"/>
              </a:rPr>
              <a:t>separate </a:t>
            </a:r>
            <a:r>
              <a:rPr lang="en-US" altLang="zh-TW" sz="3300" dirty="0" smtClean="0">
                <a:latin typeface="Cambria" panose="02040503050406030204" pitchFamily="18" charset="0"/>
                <a:ea typeface="標楷體" pitchFamily="65" charset="-120"/>
              </a:rPr>
              <a:t>TAs,</a:t>
            </a:r>
            <a:endParaRPr lang="en-US" altLang="zh-TW" sz="3600" dirty="0" smtClean="0">
              <a:latin typeface="Cambria" panose="02040503050406030204" pitchFamily="18" charset="0"/>
              <a:ea typeface="標楷體" pitchFamily="65" charset="-120"/>
            </a:endParaRPr>
          </a:p>
          <a:p>
            <a:pPr marL="86678" indent="0" algn="just">
              <a:buNone/>
            </a:pPr>
            <a:r>
              <a:rPr lang="en-US" altLang="zh-TW" sz="3600" dirty="0" smtClean="0">
                <a:latin typeface="Cambria" panose="02040503050406030204" pitchFamily="18" charset="0"/>
                <a:ea typeface="標楷體" pitchFamily="65" charset="-120"/>
              </a:rPr>
              <a:t>separate applications for each location should be   submitted.</a:t>
            </a:r>
            <a:endParaRPr lang="zh-HK" altLang="en-US" sz="36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38</a:t>
            </a:fld>
            <a:endParaRPr lang="zh-HK" altLang="en-US"/>
          </a:p>
        </p:txBody>
      </p:sp>
      <p:sp>
        <p:nvSpPr>
          <p:cNvPr id="5" name="矩形 4"/>
          <p:cNvSpPr/>
          <p:nvPr/>
        </p:nvSpPr>
        <p:spPr>
          <a:xfrm>
            <a:off x="827584" y="332656"/>
            <a:ext cx="7488832"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42370552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196752"/>
            <a:ext cx="8280920" cy="5256584"/>
          </a:xfrm>
        </p:spPr>
        <p:style>
          <a:lnRef idx="1">
            <a:schemeClr val="accent5"/>
          </a:lnRef>
          <a:fillRef idx="2">
            <a:schemeClr val="accent5"/>
          </a:fillRef>
          <a:effectRef idx="1">
            <a:schemeClr val="accent5"/>
          </a:effectRef>
          <a:fontRef idx="minor">
            <a:schemeClr val="dk1"/>
          </a:fontRef>
        </p:style>
        <p:txBody>
          <a:bodyPr>
            <a:noAutofit/>
          </a:bodyPr>
          <a:lstStyle/>
          <a:p>
            <a:pPr marL="355600" indent="-355600" algn="just">
              <a:buBlip>
                <a:blip r:embed="rId2"/>
              </a:buBlip>
            </a:pPr>
            <a:r>
              <a:rPr lang="en-US" altLang="zh-TW" sz="3200" dirty="0">
                <a:latin typeface="Cambria" panose="02040503050406030204" pitchFamily="18" charset="0"/>
                <a:ea typeface="標楷體" pitchFamily="65" charset="-120"/>
              </a:rPr>
              <a:t>For Scheme-KGs</a:t>
            </a:r>
            <a:r>
              <a:rPr lang="zh-TW" altLang="en-US" sz="3200" dirty="0">
                <a:latin typeface="Cambria" panose="02040503050406030204" pitchFamily="18" charset="0"/>
                <a:ea typeface="標楷體" pitchFamily="65" charset="-120"/>
              </a:rPr>
              <a:t>：</a:t>
            </a:r>
          </a:p>
          <a:p>
            <a:pPr marL="895350" lvl="1" indent="-355600" algn="just">
              <a:buBlip>
                <a:blip r:embed="rId3"/>
              </a:buBlip>
            </a:pPr>
            <a:r>
              <a:rPr lang="en-US" altLang="zh-TW" sz="3200" dirty="0">
                <a:latin typeface="Cambria" panose="02040503050406030204" pitchFamily="18" charset="0"/>
                <a:ea typeface="標楷體" pitchFamily="65" charset="-120"/>
              </a:rPr>
              <a:t>with more than one registered school locations enrolled with KG </a:t>
            </a:r>
            <a:r>
              <a:rPr lang="en-US" altLang="zh-TW" sz="3200" dirty="0" smtClean="0">
                <a:latin typeface="Cambria" panose="02040503050406030204" pitchFamily="18" charset="0"/>
                <a:ea typeface="標楷體" pitchFamily="65" charset="-120"/>
              </a:rPr>
              <a:t>students and </a:t>
            </a:r>
            <a:endParaRPr lang="zh-TW" altLang="en-US" sz="3200" dirty="0">
              <a:latin typeface="Cambria" panose="02040503050406030204" pitchFamily="18" charset="0"/>
              <a:ea typeface="標楷體" pitchFamily="65" charset="-120"/>
            </a:endParaRPr>
          </a:p>
          <a:p>
            <a:pPr marL="895350" lvl="1" indent="-355600" algn="just">
              <a:buBlip>
                <a:blip r:embed="rId3"/>
              </a:buBlip>
            </a:pPr>
            <a:r>
              <a:rPr lang="en-US" altLang="zh-TW" sz="3200" dirty="0">
                <a:latin typeface="Cambria" panose="02040503050406030204" pitchFamily="18" charset="0"/>
                <a:ea typeface="標楷體" pitchFamily="65" charset="-120"/>
              </a:rPr>
              <a:t>having all or some school locations under the same tenancy </a:t>
            </a:r>
            <a:r>
              <a:rPr lang="en-US" altLang="zh-TW" sz="3200" dirty="0" smtClean="0">
                <a:latin typeface="Cambria" panose="02040503050406030204" pitchFamily="18" charset="0"/>
                <a:ea typeface="標楷體" pitchFamily="65" charset="-120"/>
              </a:rPr>
              <a:t>agreement</a:t>
            </a:r>
          </a:p>
          <a:p>
            <a:pPr marL="139700" indent="0" algn="just">
              <a:buNone/>
            </a:pPr>
            <a:r>
              <a:rPr lang="en-US" altLang="zh-TW" sz="3600" dirty="0" smtClean="0">
                <a:latin typeface="Cambria" panose="02040503050406030204" pitchFamily="18" charset="0"/>
                <a:ea typeface="標楷體" pitchFamily="65" charset="-120"/>
              </a:rPr>
              <a:t>one </a:t>
            </a:r>
            <a:r>
              <a:rPr lang="en-US" altLang="zh-TW" sz="3600" dirty="0">
                <a:latin typeface="Cambria" panose="02040503050406030204" pitchFamily="18" charset="0"/>
                <a:ea typeface="標楷體" pitchFamily="65" charset="-120"/>
              </a:rPr>
              <a:t>application should be submitted for </a:t>
            </a:r>
            <a:r>
              <a:rPr lang="en-US" altLang="zh-TW" sz="3600" dirty="0" smtClean="0">
                <a:latin typeface="Cambria" panose="02040503050406030204" pitchFamily="18" charset="0"/>
                <a:ea typeface="標楷體" pitchFamily="65" charset="-120"/>
              </a:rPr>
              <a:t>the school </a:t>
            </a:r>
            <a:r>
              <a:rPr lang="en-US" altLang="zh-TW" sz="3600" dirty="0">
                <a:latin typeface="Cambria" panose="02040503050406030204" pitchFamily="18" charset="0"/>
                <a:ea typeface="標楷體" pitchFamily="65" charset="-120"/>
              </a:rPr>
              <a:t>locations under the same </a:t>
            </a:r>
            <a:r>
              <a:rPr lang="en-US" altLang="zh-TW" sz="3600" dirty="0" smtClean="0">
                <a:latin typeface="Cambria" panose="02040503050406030204" pitchFamily="18" charset="0"/>
                <a:ea typeface="標楷體" pitchFamily="65" charset="-120"/>
              </a:rPr>
              <a:t>TA.</a:t>
            </a: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39</a:t>
            </a:fld>
            <a:endParaRPr lang="zh-HK" altLang="en-US"/>
          </a:p>
        </p:txBody>
      </p:sp>
      <p:sp>
        <p:nvSpPr>
          <p:cNvPr id="4" name="矩形 3"/>
          <p:cNvSpPr/>
          <p:nvPr/>
        </p:nvSpPr>
        <p:spPr>
          <a:xfrm>
            <a:off x="899592" y="260649"/>
            <a:ext cx="7488832"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554902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004" b="32759"/>
          <a:stretch/>
        </p:blipFill>
        <p:spPr bwMode="auto">
          <a:xfrm>
            <a:off x="971600" y="73149"/>
            <a:ext cx="7497386" cy="68122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投影片編號版面配置區 1"/>
          <p:cNvSpPr>
            <a:spLocks noGrp="1"/>
          </p:cNvSpPr>
          <p:nvPr>
            <p:ph type="sldNum" sz="quarter" idx="12"/>
          </p:nvPr>
        </p:nvSpPr>
        <p:spPr/>
        <p:txBody>
          <a:bodyPr/>
          <a:lstStyle/>
          <a:p>
            <a:fld id="{0BC39BD0-34F9-4C81-8138-0CFBCA089D39}" type="slidenum">
              <a:rPr lang="zh-HK" altLang="en-US" smtClean="0"/>
              <a:pPr/>
              <a:t>4</a:t>
            </a:fld>
            <a:endParaRPr lang="zh-HK" altLang="en-US"/>
          </a:p>
        </p:txBody>
      </p:sp>
    </p:spTree>
    <p:extLst>
      <p:ext uri="{BB962C8B-B14F-4D97-AF65-F5344CB8AC3E}">
        <p14:creationId xmlns:p14="http://schemas.microsoft.com/office/powerpoint/2010/main" val="9376646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251520" y="764704"/>
            <a:ext cx="8640960" cy="5616624"/>
          </a:xfrm>
        </p:spPr>
        <p:style>
          <a:lnRef idx="1">
            <a:schemeClr val="accent5"/>
          </a:lnRef>
          <a:fillRef idx="2">
            <a:schemeClr val="accent5"/>
          </a:fillRef>
          <a:effectRef idx="1">
            <a:schemeClr val="accent5"/>
          </a:effectRef>
          <a:fontRef idx="minor">
            <a:schemeClr val="dk1"/>
          </a:fontRef>
        </p:style>
        <p:txBody>
          <a:bodyPr>
            <a:noAutofit/>
          </a:bodyPr>
          <a:lstStyle/>
          <a:p>
            <a:pPr marL="631190" indent="-457200" algn="just">
              <a:buBlip>
                <a:blip r:embed="rId2"/>
              </a:buBlip>
            </a:pPr>
            <a:r>
              <a:rPr lang="en-US" altLang="zh-TW" sz="3500" dirty="0" smtClean="0">
                <a:latin typeface="Cambria" panose="02040503050406030204" pitchFamily="18" charset="0"/>
                <a:ea typeface="標楷體" pitchFamily="65" charset="-120"/>
              </a:rPr>
              <a:t>Before KG </a:t>
            </a:r>
            <a:r>
              <a:rPr lang="en-US" altLang="zh-TW" sz="3500" dirty="0">
                <a:latin typeface="Cambria" panose="02040503050406030204" pitchFamily="18" charset="0"/>
                <a:ea typeface="標楷體" pitchFamily="65" charset="-120"/>
              </a:rPr>
              <a:t>submitting E-Application, REO/JOKC will confirm with KG which registered location would be the primary </a:t>
            </a:r>
            <a:r>
              <a:rPr lang="en-US" altLang="zh-TW" sz="3500" dirty="0" smtClean="0">
                <a:latin typeface="Cambria" panose="02040503050406030204" pitchFamily="18" charset="0"/>
                <a:ea typeface="標楷體" pitchFamily="65" charset="-120"/>
              </a:rPr>
              <a:t>location. KG should use the location number of the primary location to submit </a:t>
            </a:r>
            <a:r>
              <a:rPr lang="en-US" altLang="zh-TW" sz="3500" dirty="0">
                <a:latin typeface="Cambria" panose="02040503050406030204" pitchFamily="18" charset="0"/>
                <a:ea typeface="標楷體" pitchFamily="65" charset="-120"/>
              </a:rPr>
              <a:t>its E-Application to avoid duplicate submission</a:t>
            </a:r>
            <a:r>
              <a:rPr lang="en-US" altLang="zh-TW" sz="3500" dirty="0" smtClean="0">
                <a:latin typeface="Cambria" panose="02040503050406030204" pitchFamily="18" charset="0"/>
                <a:ea typeface="標楷體" pitchFamily="65" charset="-120"/>
              </a:rPr>
              <a:t>. </a:t>
            </a:r>
          </a:p>
          <a:p>
            <a:pPr marL="631190" indent="-457200" algn="just">
              <a:buBlip>
                <a:blip r:embed="rId2"/>
              </a:buBlip>
            </a:pPr>
            <a:r>
              <a:rPr lang="en-US" altLang="zh-TW" sz="3500" dirty="0" smtClean="0">
                <a:latin typeface="Cambria" panose="02040503050406030204" pitchFamily="18" charset="0"/>
                <a:ea typeface="標楷體" pitchFamily="65" charset="-120"/>
              </a:rPr>
              <a:t>The </a:t>
            </a:r>
            <a:r>
              <a:rPr lang="en-US" altLang="zh-TW" sz="3500" dirty="0">
                <a:latin typeface="Cambria" panose="02040503050406030204" pitchFamily="18" charset="0"/>
                <a:ea typeface="標楷體" pitchFamily="65" charset="-120"/>
              </a:rPr>
              <a:t>classroom information of </a:t>
            </a:r>
            <a:r>
              <a:rPr lang="en-US" altLang="zh-TW" sz="3500" dirty="0" smtClean="0">
                <a:latin typeface="Cambria" panose="02040503050406030204" pitchFamily="18" charset="0"/>
                <a:ea typeface="標楷體" pitchFamily="65" charset="-120"/>
              </a:rPr>
              <a:t>both locations </a:t>
            </a:r>
            <a:r>
              <a:rPr lang="en-US" altLang="zh-TW" sz="3500" dirty="0">
                <a:latin typeface="Cambria" panose="02040503050406030204" pitchFamily="18" charset="0"/>
                <a:ea typeface="標楷體" pitchFamily="65" charset="-120"/>
              </a:rPr>
              <a:t>would all be </a:t>
            </a:r>
            <a:r>
              <a:rPr lang="en-US" altLang="zh-TW" sz="3500" dirty="0" smtClean="0">
                <a:latin typeface="Cambria" panose="02040503050406030204" pitchFamily="18" charset="0"/>
                <a:ea typeface="標楷體" pitchFamily="65" charset="-120"/>
              </a:rPr>
              <a:t>combined into the </a:t>
            </a:r>
            <a:r>
              <a:rPr lang="en-US" altLang="zh-TW" sz="3500" dirty="0">
                <a:latin typeface="Cambria" panose="02040503050406030204" pitchFamily="18" charset="0"/>
                <a:ea typeface="標楷體" pitchFamily="65" charset="-120"/>
              </a:rPr>
              <a:t>primary </a:t>
            </a:r>
            <a:r>
              <a:rPr lang="en-US" altLang="zh-TW" sz="3500" dirty="0" smtClean="0">
                <a:latin typeface="Cambria" panose="02040503050406030204" pitchFamily="18" charset="0"/>
                <a:ea typeface="標楷體" pitchFamily="65" charset="-120"/>
              </a:rPr>
              <a:t>location.</a:t>
            </a:r>
            <a:endParaRPr lang="zh-HK" altLang="en-US" sz="35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40</a:t>
            </a:fld>
            <a:endParaRPr lang="zh-HK" altLang="en-US"/>
          </a:p>
        </p:txBody>
      </p:sp>
      <p:sp>
        <p:nvSpPr>
          <p:cNvPr id="4" name="矩形 3"/>
          <p:cNvSpPr/>
          <p:nvPr/>
        </p:nvSpPr>
        <p:spPr>
          <a:xfrm>
            <a:off x="827584" y="44624"/>
            <a:ext cx="7488832"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26311788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030089"/>
            <a:ext cx="8280920" cy="5135216"/>
          </a:xfrm>
        </p:spPr>
        <p:style>
          <a:lnRef idx="1">
            <a:schemeClr val="accent5"/>
          </a:lnRef>
          <a:fillRef idx="2">
            <a:schemeClr val="accent5"/>
          </a:fillRef>
          <a:effectRef idx="1">
            <a:schemeClr val="accent5"/>
          </a:effectRef>
          <a:fontRef idx="minor">
            <a:schemeClr val="dk1"/>
          </a:fontRef>
        </p:style>
        <p:txBody>
          <a:bodyPr>
            <a:noAutofit/>
          </a:bodyPr>
          <a:lstStyle/>
          <a:p>
            <a:pPr marL="355600" indent="-355600" algn="just">
              <a:buBlip>
                <a:blip r:embed="rId2"/>
              </a:buBlip>
            </a:pPr>
            <a:r>
              <a:rPr lang="en-US" altLang="zh-TW" sz="3600" dirty="0" smtClean="0">
                <a:latin typeface="Cambria" panose="02040503050406030204" pitchFamily="18" charset="0"/>
                <a:ea typeface="標楷體" pitchFamily="65" charset="-120"/>
              </a:rPr>
              <a:t>For </a:t>
            </a:r>
            <a:r>
              <a:rPr lang="en-US" altLang="zh-TW" sz="3600" dirty="0">
                <a:latin typeface="Cambria" panose="02040503050406030204" pitchFamily="18" charset="0"/>
                <a:ea typeface="標楷體" pitchFamily="65" charset="-120"/>
              </a:rPr>
              <a:t>a KG-cum-CCC having common shared areas for KG and CCC sections within the registered school location of KG section and under separate </a:t>
            </a:r>
            <a:r>
              <a:rPr lang="en-US" altLang="zh-TW" sz="3600" dirty="0" smtClean="0">
                <a:latin typeface="Cambria" panose="02040503050406030204" pitchFamily="18" charset="0"/>
                <a:ea typeface="標楷體" pitchFamily="65" charset="-120"/>
              </a:rPr>
              <a:t>TAs </a:t>
            </a:r>
            <a:r>
              <a:rPr lang="en-US" altLang="zh-TW" sz="3600" dirty="0">
                <a:latin typeface="Cambria" panose="02040503050406030204" pitchFamily="18" charset="0"/>
                <a:ea typeface="標楷體" pitchFamily="65" charset="-120"/>
              </a:rPr>
              <a:t>for KG and CCC sections, </a:t>
            </a:r>
            <a:r>
              <a:rPr lang="en-US" altLang="zh-TW" sz="3600" dirty="0" smtClean="0">
                <a:latin typeface="Cambria" panose="02040503050406030204" pitchFamily="18" charset="0"/>
                <a:ea typeface="標楷體" pitchFamily="65" charset="-120"/>
              </a:rPr>
              <a:t>advice </a:t>
            </a:r>
            <a:r>
              <a:rPr lang="en-US" altLang="zh-TW" sz="3600" dirty="0">
                <a:latin typeface="Cambria" panose="02040503050406030204" pitchFamily="18" charset="0"/>
                <a:ea typeface="標楷體" pitchFamily="65" charset="-120"/>
              </a:rPr>
              <a:t>from </a:t>
            </a:r>
            <a:r>
              <a:rPr lang="en-US" altLang="zh-TW" sz="3600" dirty="0" smtClean="0">
                <a:latin typeface="Cambria" panose="02040503050406030204" pitchFamily="18" charset="0"/>
                <a:ea typeface="標楷體" pitchFamily="65" charset="-120"/>
              </a:rPr>
              <a:t>respective </a:t>
            </a:r>
            <a:r>
              <a:rPr lang="en-US" altLang="zh-TW" sz="3600" dirty="0">
                <a:latin typeface="Cambria" panose="02040503050406030204" pitchFamily="18" charset="0"/>
                <a:ea typeface="標楷體" pitchFamily="65" charset="-120"/>
              </a:rPr>
              <a:t>School Development Officer/Services Officer on provision of </a:t>
            </a:r>
            <a:r>
              <a:rPr lang="en-US" altLang="zh-TW" sz="3600" dirty="0" smtClean="0">
                <a:latin typeface="Cambria" panose="02040503050406030204" pitchFamily="18" charset="0"/>
                <a:ea typeface="標楷體" pitchFamily="65" charset="-120"/>
              </a:rPr>
              <a:t>TA information </a:t>
            </a:r>
            <a:r>
              <a:rPr lang="en-US" altLang="zh-TW" sz="3600" dirty="0">
                <a:latin typeface="Cambria" panose="02040503050406030204" pitchFamily="18" charset="0"/>
                <a:ea typeface="標楷體" pitchFamily="65" charset="-120"/>
              </a:rPr>
              <a:t>for </a:t>
            </a:r>
            <a:r>
              <a:rPr lang="en-US" altLang="zh-TW" sz="3600" dirty="0" smtClean="0">
                <a:latin typeface="Cambria" panose="02040503050406030204" pitchFamily="18" charset="0"/>
                <a:ea typeface="標楷體" pitchFamily="65" charset="-120"/>
              </a:rPr>
              <a:t>E-Application should be sought.</a:t>
            </a: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41</a:t>
            </a:fld>
            <a:endParaRPr lang="zh-HK" altLang="en-US"/>
          </a:p>
        </p:txBody>
      </p:sp>
      <p:sp>
        <p:nvSpPr>
          <p:cNvPr id="4" name="矩形 3"/>
          <p:cNvSpPr/>
          <p:nvPr/>
        </p:nvSpPr>
        <p:spPr>
          <a:xfrm>
            <a:off x="899592" y="260648"/>
            <a:ext cx="7488832"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5549023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23528" y="1052736"/>
            <a:ext cx="8496944" cy="4608512"/>
          </a:xfrm>
        </p:spPr>
        <p:style>
          <a:lnRef idx="1">
            <a:schemeClr val="accent5"/>
          </a:lnRef>
          <a:fillRef idx="2">
            <a:schemeClr val="accent5"/>
          </a:fillRef>
          <a:effectRef idx="1">
            <a:schemeClr val="accent5"/>
          </a:effectRef>
          <a:fontRef idx="minor">
            <a:schemeClr val="dk1"/>
          </a:fontRef>
        </p:style>
        <p:txBody>
          <a:bodyPr>
            <a:noAutofit/>
          </a:bodyPr>
          <a:lstStyle/>
          <a:p>
            <a:pPr marL="355600" indent="-355600" algn="just">
              <a:buBlip>
                <a:blip r:embed="rId2"/>
              </a:buBlip>
            </a:pPr>
            <a:r>
              <a:rPr lang="en-US" altLang="zh-TW" dirty="0" smtClean="0">
                <a:latin typeface="Cambria" panose="02040503050406030204" pitchFamily="18" charset="0"/>
                <a:ea typeface="標楷體" pitchFamily="65" charset="-120"/>
              </a:rPr>
              <a:t>Likewise</a:t>
            </a:r>
            <a:r>
              <a:rPr lang="en-US" altLang="zh-TW" dirty="0">
                <a:latin typeface="Cambria" panose="02040503050406030204" pitchFamily="18" charset="0"/>
                <a:ea typeface="標楷體" pitchFamily="65" charset="-120"/>
              </a:rPr>
              <a:t>, </a:t>
            </a:r>
            <a:r>
              <a:rPr lang="en-US" altLang="zh-TW" dirty="0" smtClean="0">
                <a:latin typeface="Cambria" panose="02040503050406030204" pitchFamily="18" charset="0"/>
                <a:ea typeface="標楷體" pitchFamily="65" charset="-120"/>
              </a:rPr>
              <a:t>for </a:t>
            </a:r>
            <a:r>
              <a:rPr lang="en-US" altLang="zh-TW" dirty="0">
                <a:latin typeface="Cambria" panose="02040503050406030204" pitchFamily="18" charset="0"/>
                <a:ea typeface="標楷體" pitchFamily="65" charset="-120"/>
              </a:rPr>
              <a:t>Scheme-KGs having registered with one school location enrolled with KG students but with separate </a:t>
            </a:r>
            <a:r>
              <a:rPr lang="en-US" altLang="zh-TW" dirty="0" smtClean="0">
                <a:latin typeface="Cambria" panose="02040503050406030204" pitchFamily="18" charset="0"/>
                <a:ea typeface="標楷體" pitchFamily="65" charset="-120"/>
              </a:rPr>
              <a:t>TAs </a:t>
            </a:r>
            <a:r>
              <a:rPr lang="en-US" altLang="zh-TW" dirty="0">
                <a:latin typeface="Cambria" panose="02040503050406030204" pitchFamily="18" charset="0"/>
                <a:ea typeface="標楷體" pitchFamily="65" charset="-120"/>
              </a:rPr>
              <a:t>for different registered premises under the same school location, </a:t>
            </a:r>
            <a:r>
              <a:rPr lang="en-US" altLang="zh-TW" dirty="0" smtClean="0">
                <a:latin typeface="Cambria" panose="02040503050406030204" pitchFamily="18" charset="0"/>
                <a:ea typeface="標楷體" pitchFamily="65" charset="-120"/>
              </a:rPr>
              <a:t>advice </a:t>
            </a:r>
            <a:r>
              <a:rPr lang="en-US" altLang="zh-TW" dirty="0">
                <a:latin typeface="Cambria" panose="02040503050406030204" pitchFamily="18" charset="0"/>
                <a:ea typeface="標楷體" pitchFamily="65" charset="-120"/>
              </a:rPr>
              <a:t>from </a:t>
            </a:r>
            <a:r>
              <a:rPr lang="en-US" altLang="zh-TW" dirty="0" smtClean="0">
                <a:latin typeface="Cambria" panose="02040503050406030204" pitchFamily="18" charset="0"/>
                <a:ea typeface="標楷體" pitchFamily="65" charset="-120"/>
              </a:rPr>
              <a:t>respective </a:t>
            </a:r>
            <a:r>
              <a:rPr lang="en-US" altLang="zh-TW" dirty="0">
                <a:latin typeface="Cambria" panose="02040503050406030204" pitchFamily="18" charset="0"/>
                <a:ea typeface="標楷體" pitchFamily="65" charset="-120"/>
              </a:rPr>
              <a:t>School Development Officer/Services Officer on provision of </a:t>
            </a:r>
            <a:r>
              <a:rPr lang="en-US" altLang="zh-TW" dirty="0" smtClean="0">
                <a:latin typeface="Cambria" panose="02040503050406030204" pitchFamily="18" charset="0"/>
                <a:ea typeface="標楷體" pitchFamily="65" charset="-120"/>
              </a:rPr>
              <a:t>TA information </a:t>
            </a:r>
            <a:r>
              <a:rPr lang="en-US" altLang="zh-TW" dirty="0">
                <a:latin typeface="Cambria" panose="02040503050406030204" pitchFamily="18" charset="0"/>
                <a:ea typeface="標楷體" pitchFamily="65" charset="-120"/>
              </a:rPr>
              <a:t>for </a:t>
            </a:r>
            <a:r>
              <a:rPr lang="en-US" altLang="zh-TW" dirty="0" smtClean="0">
                <a:latin typeface="Cambria" panose="02040503050406030204" pitchFamily="18" charset="0"/>
                <a:ea typeface="標楷體" pitchFamily="65" charset="-120"/>
              </a:rPr>
              <a:t>E-Application should be sought.</a:t>
            </a:r>
            <a:endParaRPr lang="zh-TW" altLang="zh-TW" dirty="0" smtClean="0">
              <a:latin typeface="標楷體" pitchFamily="65" charset="-120"/>
              <a:ea typeface="標楷體" pitchFamily="65" charset="-120"/>
            </a:endParaRPr>
          </a:p>
          <a:p>
            <a:pPr marL="0" lvl="0" indent="0">
              <a:buNone/>
            </a:pPr>
            <a:endParaRPr lang="zh-TW" altLang="en-US" sz="32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42</a:t>
            </a:fld>
            <a:endParaRPr lang="zh-HK" altLang="en-US"/>
          </a:p>
        </p:txBody>
      </p:sp>
      <p:sp>
        <p:nvSpPr>
          <p:cNvPr id="4" name="矩形 3"/>
          <p:cNvSpPr/>
          <p:nvPr/>
        </p:nvSpPr>
        <p:spPr>
          <a:xfrm>
            <a:off x="899592" y="260648"/>
            <a:ext cx="7488832" cy="769441"/>
          </a:xfrm>
          <a:prstGeom prst="rect">
            <a:avLst/>
          </a:prstGeom>
        </p:spPr>
        <p:txBody>
          <a:bodyPr wrap="square">
            <a:spAutoFit/>
          </a:bodyPr>
          <a:lstStyle/>
          <a:p>
            <a:pPr algn="ctr"/>
            <a:r>
              <a:rPr lang="en-US" altLang="zh-TW" sz="4400" dirty="0">
                <a:effectLst>
                  <a:outerShdw blurRad="38100" dist="38100" dir="2700000" algn="tl">
                    <a:srgbClr val="000000">
                      <a:alpha val="43137"/>
                    </a:srgbClr>
                  </a:outerShdw>
                </a:effectLst>
                <a:latin typeface="Cambria" panose="02040503050406030204" pitchFamily="18" charset="0"/>
                <a:ea typeface="標楷體" pitchFamily="65" charset="-120"/>
              </a:rPr>
              <a:t>APPLICATION PROCEDURES</a:t>
            </a:r>
            <a:endParaRPr lang="zh-HK" altLang="en-US" sz="4400" dirty="0">
              <a:effectLst>
                <a:outerShdw blurRad="38100" dist="38100" dir="2700000" algn="tl">
                  <a:srgbClr val="000000">
                    <a:alpha val="43137"/>
                  </a:srgbClr>
                </a:outerShdw>
              </a:effectLst>
              <a:latin typeface="Cambria" panose="02040503050406030204" pitchFamily="18" charset="0"/>
              <a:ea typeface="標楷體" pitchFamily="65" charset="-120"/>
            </a:endParaRPr>
          </a:p>
        </p:txBody>
      </p:sp>
    </p:spTree>
    <p:extLst>
      <p:ext uri="{BB962C8B-B14F-4D97-AF65-F5344CB8AC3E}">
        <p14:creationId xmlns:p14="http://schemas.microsoft.com/office/powerpoint/2010/main" val="19237836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1205920"/>
            <a:ext cx="8136904" cy="5319424"/>
          </a:xfrm>
        </p:spPr>
        <p:style>
          <a:lnRef idx="1">
            <a:schemeClr val="accent2"/>
          </a:lnRef>
          <a:fillRef idx="2">
            <a:schemeClr val="accent2"/>
          </a:fillRef>
          <a:effectRef idx="1">
            <a:schemeClr val="accent2"/>
          </a:effectRef>
          <a:fontRef idx="minor">
            <a:schemeClr val="dk1"/>
          </a:fontRef>
        </p:style>
        <p:txBody>
          <a:bodyPr>
            <a:noAutofit/>
          </a:bodyPr>
          <a:lstStyle/>
          <a:p>
            <a:pPr marL="452438" indent="-452438" algn="just">
              <a:buBlip>
                <a:blip r:embed="rId2"/>
              </a:buBlip>
            </a:pPr>
            <a:r>
              <a:rPr lang="en-US" altLang="zh-HK" sz="2800" dirty="0" smtClean="0">
                <a:latin typeface="Cambria" panose="02040503050406030204" pitchFamily="18" charset="0"/>
              </a:rPr>
              <a:t>To </a:t>
            </a:r>
            <a:r>
              <a:rPr lang="en-US" altLang="zh-HK" sz="2800" dirty="0">
                <a:latin typeface="Cambria" panose="02040503050406030204" pitchFamily="18" charset="0"/>
              </a:rPr>
              <a:t>tie in with the commencement of the school year of individual </a:t>
            </a:r>
            <a:r>
              <a:rPr lang="en-US" altLang="zh-HK" sz="2800" dirty="0" smtClean="0">
                <a:latin typeface="Cambria" panose="02040503050406030204" pitchFamily="18" charset="0"/>
              </a:rPr>
              <a:t>Scheme-KGs, rental </a:t>
            </a:r>
            <a:r>
              <a:rPr lang="en-US" altLang="zh-HK" sz="2800" dirty="0">
                <a:latin typeface="Cambria" panose="02040503050406030204" pitchFamily="18" charset="0"/>
              </a:rPr>
              <a:t>subsidy will be disbursed on a monthly basis from August or </a:t>
            </a:r>
            <a:r>
              <a:rPr lang="en-US" altLang="zh-HK" sz="2800" dirty="0" smtClean="0">
                <a:latin typeface="Cambria" panose="02040503050406030204" pitchFamily="18" charset="0"/>
              </a:rPr>
              <a:t>September</a:t>
            </a:r>
            <a:r>
              <a:rPr lang="en-US" altLang="zh-TW" sz="2800" dirty="0">
                <a:latin typeface="Cambria" panose="02040503050406030204" pitchFamily="18" charset="0"/>
              </a:rPr>
              <a:t>.</a:t>
            </a:r>
          </a:p>
          <a:p>
            <a:pPr algn="just"/>
            <a:endParaRPr lang="en-US" altLang="zh-HK" sz="3600" dirty="0" smtClean="0">
              <a:latin typeface="Cambria" panose="02040503050406030204" pitchFamily="18" charset="0"/>
            </a:endParaRPr>
          </a:p>
          <a:p>
            <a:pPr marL="0" indent="0" algn="just">
              <a:buNone/>
            </a:pPr>
            <a:endParaRPr lang="en-US" altLang="zh-HK" sz="3600" dirty="0" smtClean="0">
              <a:latin typeface="Cambria" panose="02040503050406030204" pitchFamily="18" charset="0"/>
            </a:endParaRPr>
          </a:p>
          <a:p>
            <a:pPr marL="452438" indent="-452438" algn="just">
              <a:buBlip>
                <a:blip r:embed="rId2"/>
              </a:buBlip>
            </a:pPr>
            <a:r>
              <a:rPr lang="en-US" altLang="zh-TW" sz="2800" dirty="0">
                <a:latin typeface="Cambria" panose="02040503050406030204" pitchFamily="18" charset="0"/>
              </a:rPr>
              <a:t>The provisional amount of rental subsidy from August or September to December will be released on the basis of the projected enrolment as of </a:t>
            </a:r>
            <a:r>
              <a:rPr lang="en-US" altLang="zh-TW" sz="2800" dirty="0" smtClean="0">
                <a:latin typeface="Cambria" panose="02040503050406030204" pitchFamily="18" charset="0"/>
              </a:rPr>
              <a:t>September</a:t>
            </a:r>
            <a:r>
              <a:rPr lang="en-US" altLang="zh-TW" sz="3600" dirty="0" smtClean="0">
                <a:latin typeface="Cambria" panose="02040503050406030204" pitchFamily="18" charset="0"/>
                <a:ea typeface="標楷體" pitchFamily="65" charset="-120"/>
              </a:rPr>
              <a:t>.</a:t>
            </a:r>
            <a:endParaRPr lang="zh-TW" altLang="en-US" sz="36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43</a:t>
            </a:fld>
            <a:endParaRPr lang="zh-HK" altLang="en-US"/>
          </a:p>
        </p:txBody>
      </p:sp>
      <p:sp>
        <p:nvSpPr>
          <p:cNvPr id="6" name="摺角紙張 5"/>
          <p:cNvSpPr/>
          <p:nvPr/>
        </p:nvSpPr>
        <p:spPr>
          <a:xfrm>
            <a:off x="2123728" y="3212976"/>
            <a:ext cx="1584176" cy="792088"/>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TW" sz="2400" dirty="0" smtClean="0">
                <a:latin typeface="Calibri" panose="020F0502020204030204" pitchFamily="34" charset="0"/>
                <a:ea typeface="標楷體" pitchFamily="65" charset="-120"/>
              </a:rPr>
              <a:t>August</a:t>
            </a:r>
            <a:endParaRPr lang="zh-TW" altLang="en-US" sz="2400" dirty="0">
              <a:latin typeface="Calibri" panose="020F0502020204030204" pitchFamily="34" charset="0"/>
              <a:ea typeface="標楷體" pitchFamily="65" charset="-120"/>
            </a:endParaRPr>
          </a:p>
        </p:txBody>
      </p:sp>
      <p:sp>
        <p:nvSpPr>
          <p:cNvPr id="7" name="摺角紙張 6"/>
          <p:cNvSpPr/>
          <p:nvPr/>
        </p:nvSpPr>
        <p:spPr>
          <a:xfrm>
            <a:off x="5364088" y="3212976"/>
            <a:ext cx="1800200" cy="792088"/>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altLang="zh-TW" sz="2400" dirty="0" smtClean="0">
                <a:latin typeface="Calibri" panose="020F0502020204030204" pitchFamily="34" charset="0"/>
                <a:ea typeface="標楷體" pitchFamily="65" charset="-120"/>
              </a:rPr>
              <a:t>September</a:t>
            </a:r>
            <a:endParaRPr lang="zh-TW" altLang="en-US" sz="2800" dirty="0">
              <a:latin typeface="Calibri" panose="020F0502020204030204" pitchFamily="34" charset="0"/>
              <a:ea typeface="標楷體" pitchFamily="65" charset="-120"/>
            </a:endParaRPr>
          </a:p>
        </p:txBody>
      </p:sp>
      <p:sp>
        <p:nvSpPr>
          <p:cNvPr id="8" name="矩形 7"/>
          <p:cNvSpPr/>
          <p:nvPr/>
        </p:nvSpPr>
        <p:spPr>
          <a:xfrm>
            <a:off x="899592" y="260648"/>
            <a:ext cx="7200800" cy="707886"/>
          </a:xfrm>
          <a:prstGeom prst="rect">
            <a:avLst/>
          </a:prstGeom>
        </p:spPr>
        <p:txBody>
          <a:bodyPr wrap="square">
            <a:spAutoFit/>
          </a:bodyPr>
          <a:lstStyle/>
          <a:p>
            <a:pPr algn="ctr"/>
            <a:r>
              <a:rPr lang="en-US" altLang="zh-TW" sz="4000" b="1" dirty="0">
                <a:solidFill>
                  <a:srgbClr val="0000FF"/>
                </a:solidFill>
                <a:latin typeface="Cambria" panose="02040503050406030204" pitchFamily="18" charset="0"/>
                <a:ea typeface="標楷體" pitchFamily="65" charset="-120"/>
              </a:rPr>
              <a:t>Disbursement Arrangement</a:t>
            </a:r>
            <a:endParaRPr lang="zh-HK" altLang="en-US" sz="4000" b="1" dirty="0">
              <a:solidFill>
                <a:srgbClr val="0000FF"/>
              </a:solidFill>
              <a:latin typeface="Cambria" panose="02040503050406030204" pitchFamily="18"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67544" y="1124744"/>
            <a:ext cx="8280920" cy="5400600"/>
          </a:xfrm>
        </p:spPr>
        <p:style>
          <a:lnRef idx="3">
            <a:schemeClr val="lt1"/>
          </a:lnRef>
          <a:fillRef idx="1">
            <a:schemeClr val="accent2"/>
          </a:fillRef>
          <a:effectRef idx="1">
            <a:schemeClr val="accent2"/>
          </a:effectRef>
          <a:fontRef idx="minor">
            <a:schemeClr val="lt1"/>
          </a:fontRef>
        </p:style>
        <p:txBody>
          <a:bodyPr>
            <a:noAutofit/>
          </a:bodyPr>
          <a:lstStyle/>
          <a:p>
            <a:pPr marL="274320" lvl="1" algn="just">
              <a:spcBef>
                <a:spcPts val="600"/>
              </a:spcBef>
              <a:buSzPct val="70000"/>
              <a:buBlip>
                <a:blip r:embed="rId2"/>
              </a:buBlip>
            </a:pPr>
            <a:r>
              <a:rPr lang="en-US" altLang="zh-TW" sz="3200" dirty="0">
                <a:latin typeface="Cambria" panose="02040503050406030204" pitchFamily="18" charset="0"/>
                <a:ea typeface="標楷體" pitchFamily="65" charset="-120"/>
              </a:rPr>
              <a:t>EDB would verify the actual enrolment as of September of the school year concerned (if applicable</a:t>
            </a:r>
            <a:r>
              <a:rPr lang="en-US" altLang="zh-TW" sz="3200" dirty="0" smtClean="0">
                <a:latin typeface="Cambria" panose="02040503050406030204" pitchFamily="18" charset="0"/>
                <a:ea typeface="標楷體" pitchFamily="65" charset="-120"/>
              </a:rPr>
              <a:t>):</a:t>
            </a:r>
            <a:endParaRPr lang="en-US" altLang="zh-HK" sz="3200" dirty="0" smtClean="0">
              <a:latin typeface="Cambria" panose="02040503050406030204" pitchFamily="18" charset="0"/>
              <a:ea typeface="標楷體" pitchFamily="65" charset="-120"/>
            </a:endParaRPr>
          </a:p>
          <a:p>
            <a:pPr marL="1108710" lvl="1" indent="-742950" algn="just">
              <a:buClr>
                <a:srgbClr val="0000FF"/>
              </a:buClr>
              <a:buFont typeface="Wingdings" pitchFamily="2" charset="2"/>
              <a:buAutoNum type="circleNumWdWhitePlain"/>
            </a:pPr>
            <a:r>
              <a:rPr lang="en-US" altLang="zh-TW" sz="3200" dirty="0">
                <a:latin typeface="Cambria" panose="02040503050406030204" pitchFamily="18" charset="0"/>
                <a:ea typeface="標楷體" pitchFamily="65" charset="-120"/>
              </a:rPr>
              <a:t>the actual enrolment of eligible and ineligible students under the </a:t>
            </a:r>
            <a:r>
              <a:rPr lang="en-US" altLang="zh-TW" sz="3200" dirty="0" smtClean="0">
                <a:latin typeface="Cambria" panose="02040503050406030204" pitchFamily="18" charset="0"/>
                <a:ea typeface="標楷體" pitchFamily="65" charset="-120"/>
              </a:rPr>
              <a:t>Scheme</a:t>
            </a:r>
          </a:p>
          <a:p>
            <a:pPr marL="1108710" lvl="1" indent="-742950" algn="just">
              <a:buClr>
                <a:srgbClr val="0000FF"/>
              </a:buClr>
              <a:buFont typeface="Wingdings" pitchFamily="2" charset="2"/>
              <a:buAutoNum type="circleNumWdWhitePlain"/>
            </a:pPr>
            <a:r>
              <a:rPr lang="en-US" altLang="zh-TW" sz="3200" dirty="0">
                <a:latin typeface="Cambria" panose="02040503050406030204" pitchFamily="18" charset="0"/>
                <a:ea typeface="標楷體" pitchFamily="65" charset="-120"/>
              </a:rPr>
              <a:t>the actual enrolment of local and non-local </a:t>
            </a:r>
            <a:r>
              <a:rPr lang="en-US" altLang="zh-TW" sz="3200" dirty="0" smtClean="0">
                <a:latin typeface="Cambria" panose="02040503050406030204" pitchFamily="18" charset="0"/>
                <a:ea typeface="標楷體" pitchFamily="65" charset="-120"/>
              </a:rPr>
              <a:t>stream</a:t>
            </a:r>
            <a:endParaRPr lang="en-US" altLang="zh-HK" sz="3200" dirty="0" smtClean="0">
              <a:latin typeface="Cambria" panose="02040503050406030204" pitchFamily="18" charset="0"/>
              <a:ea typeface="標楷體" pitchFamily="65" charset="-120"/>
            </a:endParaRPr>
          </a:p>
          <a:p>
            <a:pPr marL="1108710" lvl="1" indent="-742950" algn="just">
              <a:buClr>
                <a:srgbClr val="0000FF"/>
              </a:buClr>
              <a:buFont typeface="Wingdings" pitchFamily="2" charset="2"/>
              <a:buAutoNum type="circleNumWdWhitePlain"/>
            </a:pPr>
            <a:r>
              <a:rPr lang="en-US" altLang="zh-TW" sz="3200" dirty="0">
                <a:latin typeface="Cambria" panose="02040503050406030204" pitchFamily="18" charset="0"/>
                <a:ea typeface="標楷體" pitchFamily="65" charset="-120"/>
              </a:rPr>
              <a:t>the actual enrolment of the KG and CCC </a:t>
            </a:r>
            <a:r>
              <a:rPr lang="en-US" altLang="zh-TW" sz="3200" dirty="0" smtClean="0">
                <a:latin typeface="Cambria" panose="02040503050406030204" pitchFamily="18" charset="0"/>
                <a:ea typeface="標楷體" pitchFamily="65" charset="-120"/>
              </a:rPr>
              <a:t>section</a:t>
            </a: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44</a:t>
            </a:fld>
            <a:endParaRPr lang="zh-HK" altLang="en-US"/>
          </a:p>
        </p:txBody>
      </p:sp>
      <p:sp>
        <p:nvSpPr>
          <p:cNvPr id="5" name="矩形 4"/>
          <p:cNvSpPr/>
          <p:nvPr/>
        </p:nvSpPr>
        <p:spPr>
          <a:xfrm>
            <a:off x="755576" y="260648"/>
            <a:ext cx="7344816" cy="707886"/>
          </a:xfrm>
          <a:prstGeom prst="rect">
            <a:avLst/>
          </a:prstGeom>
        </p:spPr>
        <p:txBody>
          <a:bodyPr wrap="square">
            <a:spAutoFit/>
          </a:bodyPr>
          <a:lstStyle/>
          <a:p>
            <a:pPr algn="ctr"/>
            <a:r>
              <a:rPr lang="en-US" altLang="zh-TW" sz="4000" b="1" dirty="0">
                <a:solidFill>
                  <a:srgbClr val="0000FF"/>
                </a:solidFill>
                <a:latin typeface="Cambria" panose="02040503050406030204" pitchFamily="18" charset="0"/>
                <a:ea typeface="標楷體" pitchFamily="65" charset="-120"/>
              </a:rPr>
              <a:t>Disbursement Arrangement</a:t>
            </a:r>
            <a:endParaRPr lang="zh-HK" altLang="en-US" sz="4000" b="1" dirty="0">
              <a:solidFill>
                <a:srgbClr val="0000FF"/>
              </a:solidFill>
              <a:latin typeface="Cambria" panose="02040503050406030204" pitchFamily="18" charset="0"/>
              <a:ea typeface="標楷體" pitchFamily="65" charset="-120"/>
            </a:endParaRPr>
          </a:p>
        </p:txBody>
      </p:sp>
    </p:spTree>
    <p:extLst>
      <p:ext uri="{BB962C8B-B14F-4D97-AF65-F5344CB8AC3E}">
        <p14:creationId xmlns:p14="http://schemas.microsoft.com/office/powerpoint/2010/main" val="22681619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1560" y="1196752"/>
            <a:ext cx="8064896" cy="5112568"/>
          </a:xfrm>
        </p:spPr>
        <p:style>
          <a:lnRef idx="3">
            <a:schemeClr val="lt1"/>
          </a:lnRef>
          <a:fillRef idx="1">
            <a:schemeClr val="accent2"/>
          </a:fillRef>
          <a:effectRef idx="1">
            <a:schemeClr val="accent2"/>
          </a:effectRef>
          <a:fontRef idx="minor">
            <a:schemeClr val="lt1"/>
          </a:fontRef>
        </p:style>
        <p:txBody>
          <a:bodyPr>
            <a:noAutofit/>
          </a:bodyPr>
          <a:lstStyle/>
          <a:p>
            <a:pPr marL="452438" indent="-452438" algn="just">
              <a:buBlip>
                <a:blip r:embed="rId2"/>
              </a:buBlip>
            </a:pPr>
            <a:r>
              <a:rPr lang="en-US" altLang="zh-TW" sz="2800" dirty="0">
                <a:latin typeface="Cambria" panose="02040503050406030204" pitchFamily="18" charset="0"/>
                <a:ea typeface="標楷體" pitchFamily="65" charset="-120"/>
              </a:rPr>
              <a:t>After verification, the amount of “</a:t>
            </a:r>
            <a:r>
              <a:rPr lang="en-US" altLang="zh-TW" sz="2800" b="1" dirty="0">
                <a:latin typeface="Cambria" panose="02040503050406030204" pitchFamily="18" charset="0"/>
                <a:ea typeface="標楷體" pitchFamily="65" charset="-120"/>
              </a:rPr>
              <a:t>Confirmed Rental Subsidy</a:t>
            </a:r>
            <a:r>
              <a:rPr lang="en-US" altLang="zh-TW" sz="2800" dirty="0">
                <a:latin typeface="Cambria" panose="02040503050406030204" pitchFamily="18" charset="0"/>
                <a:ea typeface="標楷體" pitchFamily="65" charset="-120"/>
              </a:rPr>
              <a:t>” for the whole of the school year would be calculated and released in January and subsequent months of the school year</a:t>
            </a:r>
            <a:r>
              <a:rPr lang="en-US" altLang="zh-TW" sz="2800" dirty="0" smtClean="0">
                <a:latin typeface="Cambria" panose="02040503050406030204" pitchFamily="18" charset="0"/>
                <a:ea typeface="標楷體" pitchFamily="65" charset="-120"/>
              </a:rPr>
              <a:t>.</a:t>
            </a:r>
            <a:r>
              <a:rPr lang="zh-TW" altLang="en-US" sz="2800" dirty="0" smtClean="0">
                <a:latin typeface="Cambria" panose="02040503050406030204" pitchFamily="18" charset="0"/>
                <a:ea typeface="標楷體" pitchFamily="65" charset="-120"/>
              </a:rPr>
              <a:t> </a:t>
            </a:r>
            <a:endParaRPr lang="en-US" altLang="zh-TW" sz="2800" dirty="0" smtClean="0">
              <a:latin typeface="Cambria" panose="02040503050406030204" pitchFamily="18" charset="0"/>
              <a:ea typeface="標楷體" pitchFamily="65" charset="-120"/>
            </a:endParaRPr>
          </a:p>
          <a:p>
            <a:pPr marL="452438" indent="-452438" algn="just">
              <a:buBlip>
                <a:blip r:embed="rId2"/>
              </a:buBlip>
            </a:pPr>
            <a:r>
              <a:rPr lang="en-US" altLang="zh-TW" sz="2800" dirty="0">
                <a:latin typeface="Cambria" panose="02040503050406030204" pitchFamily="18" charset="0"/>
                <a:ea typeface="標楷體" pitchFamily="65" charset="-120"/>
              </a:rPr>
              <a:t>Underpayment of rental subsidy for the months of August/September to December would be settled in January, whereas overpayment of rental subsidy would be deducted from the upcoming rental subsidy in January and subsequent months, if required of the school year concerned</a:t>
            </a:r>
            <a:r>
              <a:rPr lang="en-US" altLang="zh-TW" sz="2800" dirty="0" smtClean="0">
                <a:latin typeface="Cambria" panose="02040503050406030204" pitchFamily="18" charset="0"/>
                <a:ea typeface="標楷體" pitchFamily="65" charset="-120"/>
              </a:rPr>
              <a:t>.</a:t>
            </a:r>
            <a:endParaRPr lang="zh-HK" altLang="en-US" sz="28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45</a:t>
            </a:fld>
            <a:endParaRPr lang="zh-HK" altLang="en-US"/>
          </a:p>
        </p:txBody>
      </p:sp>
      <p:sp>
        <p:nvSpPr>
          <p:cNvPr id="5" name="矩形 4"/>
          <p:cNvSpPr/>
          <p:nvPr/>
        </p:nvSpPr>
        <p:spPr>
          <a:xfrm>
            <a:off x="899592" y="260648"/>
            <a:ext cx="7344816" cy="707886"/>
          </a:xfrm>
          <a:prstGeom prst="rect">
            <a:avLst/>
          </a:prstGeom>
        </p:spPr>
        <p:txBody>
          <a:bodyPr wrap="square">
            <a:spAutoFit/>
          </a:bodyPr>
          <a:lstStyle/>
          <a:p>
            <a:pPr algn="ctr"/>
            <a:r>
              <a:rPr lang="en-US" altLang="zh-TW" sz="4000" b="1" dirty="0">
                <a:solidFill>
                  <a:srgbClr val="0000FF"/>
                </a:solidFill>
                <a:latin typeface="Cambria" panose="02040503050406030204" pitchFamily="18" charset="0"/>
                <a:ea typeface="標楷體" pitchFamily="65" charset="-120"/>
              </a:rPr>
              <a:t>Disbursement Arrangement</a:t>
            </a:r>
            <a:endParaRPr lang="zh-HK" altLang="en-US" sz="4000" b="1" dirty="0">
              <a:solidFill>
                <a:srgbClr val="0000FF"/>
              </a:solidFill>
              <a:latin typeface="Cambria" panose="02040503050406030204" pitchFamily="18"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39552" y="908720"/>
            <a:ext cx="8064896" cy="5472608"/>
          </a:xfrm>
        </p:spPr>
        <p:style>
          <a:lnRef idx="1">
            <a:schemeClr val="accent1"/>
          </a:lnRef>
          <a:fillRef idx="2">
            <a:schemeClr val="accent1"/>
          </a:fillRef>
          <a:effectRef idx="1">
            <a:schemeClr val="accent1"/>
          </a:effectRef>
          <a:fontRef idx="minor">
            <a:schemeClr val="dk1"/>
          </a:fontRef>
        </p:style>
        <p:txBody>
          <a:bodyPr>
            <a:noAutofit/>
          </a:bodyPr>
          <a:lstStyle/>
          <a:p>
            <a:pPr marL="452438" indent="-452438" algn="just">
              <a:buBlip>
                <a:blip r:embed="rId3"/>
              </a:buBlip>
            </a:pPr>
            <a:r>
              <a:rPr lang="en-US" altLang="zh-TW" sz="2800" dirty="0">
                <a:latin typeface="Cambria" panose="02040503050406030204" pitchFamily="18" charset="0"/>
                <a:ea typeface="標楷體" pitchFamily="65" charset="-120"/>
              </a:rPr>
              <a:t>The approval for an application shall be granted on a yearly basis</a:t>
            </a:r>
            <a:r>
              <a:rPr lang="en-US" altLang="zh-TW" sz="2800" dirty="0" smtClean="0">
                <a:latin typeface="Cambria" panose="02040503050406030204" pitchFamily="18" charset="0"/>
                <a:ea typeface="標楷體" pitchFamily="65" charset="-120"/>
              </a:rPr>
              <a:t>.</a:t>
            </a:r>
          </a:p>
          <a:p>
            <a:pPr marL="452438" indent="-452438" algn="just">
              <a:buBlip>
                <a:blip r:embed="rId3"/>
              </a:buBlip>
            </a:pPr>
            <a:r>
              <a:rPr lang="en-US" altLang="zh-TW" sz="2800" dirty="0">
                <a:latin typeface="Cambria" panose="02040503050406030204" pitchFamily="18" charset="0"/>
                <a:ea typeface="標楷體" pitchFamily="65" charset="-120"/>
              </a:rPr>
              <a:t>The amount of rental subsidy, calculated on a yearly basis, for individual eligible Scheme-KGs is disbursed monthly and covers the period from the commencement and up to the end month of the school year concerned of individual Scheme-KGs (i.e. from 1 August/September to 31 July/August) (referred as “RSS Period”) </a:t>
            </a:r>
            <a:endParaRPr lang="en-US" altLang="zh-HK" sz="2800" dirty="0" smtClean="0">
              <a:latin typeface="Cambria" panose="02040503050406030204" pitchFamily="18" charset="0"/>
              <a:ea typeface="標楷體" pitchFamily="65" charset="-120"/>
            </a:endParaRPr>
          </a:p>
          <a:p>
            <a:pPr marL="452438" indent="-452438" algn="just">
              <a:buBlip>
                <a:blip r:embed="rId3"/>
              </a:buBlip>
            </a:pPr>
            <a:r>
              <a:rPr lang="en-US" altLang="zh-TW" sz="2800" dirty="0">
                <a:latin typeface="Cambria" panose="02040503050406030204" pitchFamily="18" charset="0"/>
                <a:ea typeface="標楷體" pitchFamily="65" charset="-120"/>
              </a:rPr>
              <a:t>The amount of rental </a:t>
            </a:r>
            <a:r>
              <a:rPr lang="en-US" altLang="zh-TW" sz="2800" dirty="0" smtClean="0">
                <a:latin typeface="Cambria" panose="02040503050406030204" pitchFamily="18" charset="0"/>
                <a:ea typeface="標楷體" pitchFamily="65" charset="-120"/>
              </a:rPr>
              <a:t>subsidy subject </a:t>
            </a:r>
            <a:r>
              <a:rPr lang="en-US" altLang="zh-TW" sz="2800" dirty="0">
                <a:latin typeface="Cambria" panose="02040503050406030204" pitchFamily="18" charset="0"/>
                <a:ea typeface="標楷體" pitchFamily="65" charset="-120"/>
              </a:rPr>
              <a:t>to application for change in the amount of rental subsidy pursuant to new </a:t>
            </a:r>
            <a:r>
              <a:rPr lang="en-US" altLang="zh-TW" sz="2800" dirty="0" smtClean="0">
                <a:latin typeface="Cambria" panose="02040503050406030204" pitchFamily="18" charset="0"/>
                <a:ea typeface="標楷體" pitchFamily="65" charset="-120"/>
              </a:rPr>
              <a:t>TA.</a:t>
            </a:r>
            <a:endParaRPr lang="zh-HK" altLang="en-US" sz="28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46</a:t>
            </a:fld>
            <a:endParaRPr lang="zh-HK" altLang="en-US"/>
          </a:p>
        </p:txBody>
      </p:sp>
      <p:sp>
        <p:nvSpPr>
          <p:cNvPr id="5" name="矩形 4"/>
          <p:cNvSpPr/>
          <p:nvPr/>
        </p:nvSpPr>
        <p:spPr>
          <a:xfrm>
            <a:off x="467544" y="188640"/>
            <a:ext cx="7848872" cy="523220"/>
          </a:xfrm>
          <a:prstGeom prst="rect">
            <a:avLst/>
          </a:prstGeom>
        </p:spPr>
        <p:txBody>
          <a:bodyPr wrap="square">
            <a:spAutoFit/>
          </a:bodyPr>
          <a:lstStyle/>
          <a:p>
            <a:pPr algn="ctr"/>
            <a:r>
              <a:rPr lang="en-US" altLang="zh-TW" sz="2800" b="1" dirty="0">
                <a:solidFill>
                  <a:srgbClr val="0000FF"/>
                </a:solidFill>
                <a:latin typeface="Cambria" panose="02040503050406030204" pitchFamily="18" charset="0"/>
                <a:ea typeface="標楷體" pitchFamily="65" charset="-120"/>
              </a:rPr>
              <a:t>RSS Period and the Rental Period of the </a:t>
            </a:r>
            <a:r>
              <a:rPr lang="en-US" altLang="zh-TW" sz="2800" b="1" dirty="0" smtClean="0">
                <a:solidFill>
                  <a:srgbClr val="0000FF"/>
                </a:solidFill>
                <a:latin typeface="Cambria" panose="02040503050406030204" pitchFamily="18" charset="0"/>
                <a:ea typeface="標楷體" pitchFamily="65" charset="-120"/>
              </a:rPr>
              <a:t>TA</a:t>
            </a:r>
            <a:endParaRPr lang="zh-HK" altLang="en-US" sz="2800" b="1" dirty="0">
              <a:solidFill>
                <a:srgbClr val="0000FF"/>
              </a:solidFill>
              <a:latin typeface="Cambria" panose="02040503050406030204" pitchFamily="18"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692696"/>
            <a:ext cx="8280920" cy="6048672"/>
          </a:xfrm>
        </p:spPr>
        <p:style>
          <a:lnRef idx="1">
            <a:schemeClr val="accent1"/>
          </a:lnRef>
          <a:fillRef idx="2">
            <a:schemeClr val="accent1"/>
          </a:fillRef>
          <a:effectRef idx="1">
            <a:schemeClr val="accent1"/>
          </a:effectRef>
          <a:fontRef idx="minor">
            <a:schemeClr val="dk1"/>
          </a:fontRef>
        </p:style>
        <p:txBody>
          <a:bodyPr>
            <a:noAutofit/>
          </a:bodyPr>
          <a:lstStyle/>
          <a:p>
            <a:pPr algn="just">
              <a:spcBef>
                <a:spcPts val="1200"/>
              </a:spcBef>
              <a:buBlip>
                <a:blip r:embed="rId2"/>
              </a:buBlip>
            </a:pPr>
            <a:r>
              <a:rPr lang="en-US" altLang="zh-TW" dirty="0">
                <a:latin typeface="Cambria" panose="02040503050406030204" pitchFamily="18" charset="0"/>
                <a:ea typeface="標楷體" pitchFamily="65" charset="-120"/>
              </a:rPr>
              <a:t>The rental period of the </a:t>
            </a:r>
            <a:r>
              <a:rPr lang="en-US" altLang="zh-TW" dirty="0" smtClean="0">
                <a:latin typeface="Cambria" panose="02040503050406030204" pitchFamily="18" charset="0"/>
                <a:ea typeface="標楷體" pitchFamily="65" charset="-120"/>
              </a:rPr>
              <a:t>TA should </a:t>
            </a:r>
            <a:r>
              <a:rPr lang="en-US" altLang="zh-TW" dirty="0">
                <a:latin typeface="Cambria" panose="02040503050406030204" pitchFamily="18" charset="0"/>
                <a:ea typeface="標楷體" pitchFamily="65" charset="-120"/>
              </a:rPr>
              <a:t>cover wholly or partly the RSS period of the school year concerned for E-Application</a:t>
            </a:r>
            <a:r>
              <a:rPr lang="en-US" altLang="zh-TW" dirty="0" smtClean="0">
                <a:latin typeface="Cambria" panose="02040503050406030204" pitchFamily="18" charset="0"/>
                <a:ea typeface="標楷體" pitchFamily="65" charset="-120"/>
              </a:rPr>
              <a:t>.</a:t>
            </a:r>
            <a:endParaRPr lang="zh-TW" altLang="en-US" dirty="0">
              <a:latin typeface="Cambria" panose="02040503050406030204" pitchFamily="18" charset="0"/>
              <a:ea typeface="標楷體" pitchFamily="65" charset="-120"/>
            </a:endParaRPr>
          </a:p>
          <a:p>
            <a:pPr algn="just">
              <a:buBlip>
                <a:blip r:embed="rId2"/>
              </a:buBlip>
            </a:pPr>
            <a:r>
              <a:rPr lang="en-US" altLang="zh-TW" dirty="0">
                <a:latin typeface="Cambria" panose="02040503050406030204" pitchFamily="18" charset="0"/>
                <a:ea typeface="標楷體" pitchFamily="65" charset="-120"/>
              </a:rPr>
              <a:t>If not, these eligible Scheme-KGs can provide the rental particulars of the current </a:t>
            </a:r>
            <a:r>
              <a:rPr lang="en-US" altLang="zh-TW" dirty="0" smtClean="0">
                <a:latin typeface="Cambria" panose="02040503050406030204" pitchFamily="18" charset="0"/>
                <a:ea typeface="標楷體" pitchFamily="65" charset="-120"/>
              </a:rPr>
              <a:t>TA </a:t>
            </a:r>
            <a:r>
              <a:rPr lang="en-US" altLang="zh-TW" dirty="0">
                <a:latin typeface="Cambria" panose="02040503050406030204" pitchFamily="18" charset="0"/>
                <a:ea typeface="標楷體" pitchFamily="65" charset="-120"/>
              </a:rPr>
              <a:t>(referred to as “To-be-Expired </a:t>
            </a:r>
            <a:r>
              <a:rPr lang="en-US" altLang="zh-TW" dirty="0" smtClean="0">
                <a:latin typeface="Cambria" panose="02040503050406030204" pitchFamily="18" charset="0"/>
                <a:ea typeface="標楷體" pitchFamily="65" charset="-120"/>
              </a:rPr>
              <a:t>Tenancy Agreement”) </a:t>
            </a:r>
            <a:r>
              <a:rPr lang="en-US" altLang="zh-TW" dirty="0">
                <a:latin typeface="Cambria" panose="02040503050406030204" pitchFamily="18" charset="0"/>
                <a:ea typeface="標楷體" pitchFamily="65" charset="-120"/>
              </a:rPr>
              <a:t>but in parallel they should negotiate with the landlord in good time for a new </a:t>
            </a:r>
            <a:r>
              <a:rPr lang="en-US" altLang="zh-TW" dirty="0" smtClean="0">
                <a:latin typeface="Cambria" panose="02040503050406030204" pitchFamily="18" charset="0"/>
                <a:ea typeface="標楷體" pitchFamily="65" charset="-120"/>
              </a:rPr>
              <a:t>TA covering </a:t>
            </a:r>
            <a:r>
              <a:rPr lang="en-US" altLang="zh-TW" dirty="0">
                <a:latin typeface="Cambria" panose="02040503050406030204" pitchFamily="18" charset="0"/>
                <a:ea typeface="標楷體" pitchFamily="65" charset="-120"/>
              </a:rPr>
              <a:t>wholly or partly the RSS period of the school year concerned and take the following actions as and when required</a:t>
            </a:r>
            <a:r>
              <a:rPr lang="en-US" altLang="zh-TW" dirty="0" smtClean="0">
                <a:latin typeface="Cambria" panose="02040503050406030204" pitchFamily="18" charset="0"/>
                <a:ea typeface="標楷體" pitchFamily="65" charset="-120"/>
              </a:rPr>
              <a:t>:</a:t>
            </a: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47</a:t>
            </a:fld>
            <a:endParaRPr lang="zh-HK" altLang="en-US"/>
          </a:p>
        </p:txBody>
      </p:sp>
      <p:sp>
        <p:nvSpPr>
          <p:cNvPr id="4" name="標題 1"/>
          <p:cNvSpPr txBox="1">
            <a:spLocks/>
          </p:cNvSpPr>
          <p:nvPr/>
        </p:nvSpPr>
        <p:spPr>
          <a:xfrm>
            <a:off x="251520" y="188640"/>
            <a:ext cx="8640960" cy="43204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TW" sz="2400" dirty="0">
                <a:solidFill>
                  <a:srgbClr val="0000FF"/>
                </a:solidFill>
                <a:effectLst/>
                <a:latin typeface="Calibri" panose="020F0502020204030204" pitchFamily="34" charset="0"/>
                <a:ea typeface="標楷體" pitchFamily="65" charset="-120"/>
              </a:rPr>
              <a:t>RSS Period and the Rental Period of the </a:t>
            </a:r>
            <a:r>
              <a:rPr lang="en-US" altLang="zh-TW" sz="2400" dirty="0" smtClean="0">
                <a:solidFill>
                  <a:srgbClr val="0000FF"/>
                </a:solidFill>
                <a:effectLst/>
                <a:latin typeface="Calibri" panose="020F0502020204030204" pitchFamily="34" charset="0"/>
                <a:ea typeface="標楷體" pitchFamily="65" charset="-120"/>
              </a:rPr>
              <a:t>TA</a:t>
            </a:r>
            <a:endParaRPr lang="zh-HK" altLang="en-US" sz="2400" dirty="0">
              <a:solidFill>
                <a:srgbClr val="0000FF"/>
              </a:solidFill>
              <a:effectLst/>
              <a:latin typeface="Calibri" panose="020F0502020204030204" pitchFamily="34"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692696"/>
            <a:ext cx="8424936" cy="5400600"/>
          </a:xfrm>
        </p:spPr>
        <p:style>
          <a:lnRef idx="1">
            <a:schemeClr val="accent1"/>
          </a:lnRef>
          <a:fillRef idx="2">
            <a:schemeClr val="accent1"/>
          </a:fillRef>
          <a:effectRef idx="1">
            <a:schemeClr val="accent1"/>
          </a:effectRef>
          <a:fontRef idx="minor">
            <a:schemeClr val="dk1"/>
          </a:fontRef>
        </p:style>
        <p:txBody>
          <a:bodyPr>
            <a:noAutofit/>
          </a:bodyPr>
          <a:lstStyle/>
          <a:p>
            <a:pPr marL="625475" indent="-355600" algn="just">
              <a:buClr>
                <a:srgbClr val="0000FF"/>
              </a:buClr>
              <a:buSzPct val="100000"/>
              <a:buFont typeface="Wingdings" pitchFamily="2" charset="2"/>
              <a:buAutoNum type="circleNumWdWhitePlain"/>
            </a:pPr>
            <a:r>
              <a:rPr lang="en-US" altLang="zh-TW" sz="3000" dirty="0" smtClean="0">
                <a:latin typeface="Cambria" panose="02040503050406030204" pitchFamily="18" charset="0"/>
                <a:ea typeface="標楷體" pitchFamily="65" charset="-120"/>
              </a:rPr>
              <a:t>These </a:t>
            </a:r>
            <a:r>
              <a:rPr lang="en-US" altLang="zh-TW" sz="3000" dirty="0">
                <a:latin typeface="Cambria" panose="02040503050406030204" pitchFamily="18" charset="0"/>
                <a:ea typeface="標楷體" pitchFamily="65" charset="-120"/>
              </a:rPr>
              <a:t>eligible Scheme-KGs should keep their respective School Development Officer / Services Officer informed of the progress of the signing of the new </a:t>
            </a:r>
            <a:r>
              <a:rPr lang="en-US" altLang="zh-TW" sz="3000" dirty="0" smtClean="0">
                <a:latin typeface="Cambria" panose="02040503050406030204" pitchFamily="18" charset="0"/>
                <a:ea typeface="標楷體" pitchFamily="65" charset="-120"/>
              </a:rPr>
              <a:t>TA.</a:t>
            </a:r>
          </a:p>
          <a:p>
            <a:pPr marL="625475" indent="-355600" algn="just">
              <a:buClr>
                <a:srgbClr val="0000FF"/>
              </a:buClr>
              <a:buSzPct val="100000"/>
              <a:buFont typeface="Wingdings" pitchFamily="2" charset="2"/>
              <a:buAutoNum type="circleNumWdWhitePlain"/>
            </a:pPr>
            <a:endParaRPr lang="en-US" altLang="zh-TW" sz="3000" dirty="0" smtClean="0">
              <a:latin typeface="Cambria" panose="02040503050406030204" pitchFamily="18" charset="0"/>
              <a:ea typeface="標楷體" pitchFamily="65" charset="-120"/>
            </a:endParaRPr>
          </a:p>
          <a:p>
            <a:pPr marL="625475" indent="-355600" algn="just">
              <a:buClr>
                <a:srgbClr val="0000FF"/>
              </a:buClr>
              <a:buSzPct val="100000"/>
              <a:buFont typeface="Wingdings" pitchFamily="2" charset="2"/>
              <a:buAutoNum type="circleNumWdWhitePlain"/>
            </a:pPr>
            <a:r>
              <a:rPr lang="en-US" altLang="zh-TW" sz="3000" dirty="0" smtClean="0">
                <a:latin typeface="Cambria" panose="02040503050406030204" pitchFamily="18" charset="0"/>
                <a:ea typeface="標楷體" pitchFamily="65" charset="-120"/>
              </a:rPr>
              <a:t>If the E-Application has been duly submitted and approved before the availability of the new TA, a “Temporary Rental Subsidy” would be disbursed instead of “Provisional Rental Subsidy”.</a:t>
            </a:r>
            <a:r>
              <a:rPr lang="zh-TW" altLang="en-US" sz="3000" dirty="0" smtClean="0">
                <a:latin typeface="Cambria" panose="02040503050406030204" pitchFamily="18" charset="0"/>
                <a:ea typeface="標楷體" pitchFamily="65" charset="-120"/>
              </a:rPr>
              <a:t> </a:t>
            </a:r>
            <a:endParaRPr lang="en-US" altLang="zh-TW" sz="3000" dirty="0" smtClean="0">
              <a:latin typeface="Cambria" panose="02040503050406030204" pitchFamily="18" charset="0"/>
              <a:ea typeface="標楷體" pitchFamily="65" charset="-120"/>
            </a:endParaRPr>
          </a:p>
          <a:p>
            <a:pPr marL="625475" indent="-355600" algn="just">
              <a:buClr>
                <a:srgbClr val="0000FF"/>
              </a:buClr>
              <a:buSzPct val="100000"/>
              <a:buFont typeface="Wingdings" pitchFamily="2" charset="2"/>
              <a:buAutoNum type="circleNumWdWhitePlain"/>
            </a:pPr>
            <a:endParaRPr lang="zh-TW" altLang="zh-TW" sz="2800" dirty="0" smtClean="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48</a:t>
            </a:fld>
            <a:endParaRPr lang="zh-HK" altLang="en-US"/>
          </a:p>
        </p:txBody>
      </p:sp>
      <p:sp>
        <p:nvSpPr>
          <p:cNvPr id="4" name="標題 1"/>
          <p:cNvSpPr txBox="1">
            <a:spLocks/>
          </p:cNvSpPr>
          <p:nvPr/>
        </p:nvSpPr>
        <p:spPr>
          <a:xfrm>
            <a:off x="251520" y="188640"/>
            <a:ext cx="8640960" cy="43204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TW" sz="2400" dirty="0">
                <a:solidFill>
                  <a:srgbClr val="0000FF"/>
                </a:solidFill>
                <a:effectLst/>
                <a:latin typeface="Calibri" panose="020F0502020204030204" pitchFamily="34" charset="0"/>
                <a:ea typeface="標楷體" pitchFamily="65" charset="-120"/>
              </a:rPr>
              <a:t>RSS Period and the Rental Period of the </a:t>
            </a:r>
            <a:r>
              <a:rPr lang="en-US" altLang="zh-TW" sz="2400" dirty="0" smtClean="0">
                <a:solidFill>
                  <a:srgbClr val="0000FF"/>
                </a:solidFill>
                <a:effectLst/>
                <a:latin typeface="Calibri" panose="020F0502020204030204" pitchFamily="34" charset="0"/>
                <a:ea typeface="標楷體" pitchFamily="65" charset="-120"/>
              </a:rPr>
              <a:t>TA</a:t>
            </a:r>
            <a:endParaRPr lang="zh-HK" altLang="en-US" sz="2400" dirty="0">
              <a:solidFill>
                <a:srgbClr val="0000FF"/>
              </a:solidFill>
              <a:effectLst/>
              <a:latin typeface="Calibri" panose="020F0502020204030204" pitchFamily="34" charset="0"/>
              <a:ea typeface="標楷體" pitchFamily="65" charset="-120"/>
            </a:endParaRPr>
          </a:p>
        </p:txBody>
      </p:sp>
    </p:spTree>
    <p:extLst>
      <p:ext uri="{BB962C8B-B14F-4D97-AF65-F5344CB8AC3E}">
        <p14:creationId xmlns:p14="http://schemas.microsoft.com/office/powerpoint/2010/main" val="32817965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764704"/>
            <a:ext cx="8280920" cy="3240360"/>
          </a:xfrm>
        </p:spPr>
        <p:style>
          <a:lnRef idx="1">
            <a:schemeClr val="accent1"/>
          </a:lnRef>
          <a:fillRef idx="2">
            <a:schemeClr val="accent1"/>
          </a:fillRef>
          <a:effectRef idx="1">
            <a:schemeClr val="accent1"/>
          </a:effectRef>
          <a:fontRef idx="minor">
            <a:schemeClr val="dk1"/>
          </a:fontRef>
        </p:style>
        <p:txBody>
          <a:bodyPr>
            <a:noAutofit/>
          </a:bodyPr>
          <a:lstStyle/>
          <a:p>
            <a:pPr marL="784225" indent="-514350" algn="just">
              <a:buClr>
                <a:srgbClr val="0000FF"/>
              </a:buClr>
              <a:buSzPct val="100000"/>
              <a:buFont typeface="Wingdings" panose="05000000000000000000" pitchFamily="2" charset="2"/>
              <a:buAutoNum type="circleNumWdWhitePlain" startAt="3"/>
            </a:pPr>
            <a:r>
              <a:rPr lang="en-US" altLang="zh-TW" dirty="0" smtClean="0">
                <a:latin typeface="Cambria" panose="02040503050406030204" pitchFamily="18" charset="0"/>
                <a:ea typeface="標楷體" pitchFamily="65" charset="-120"/>
              </a:rPr>
              <a:t>When </a:t>
            </a:r>
            <a:r>
              <a:rPr lang="en-US" altLang="zh-TW" dirty="0">
                <a:latin typeface="Cambria" panose="02040503050406030204" pitchFamily="18" charset="0"/>
                <a:ea typeface="標楷體" pitchFamily="65" charset="-120"/>
              </a:rPr>
              <a:t>the new </a:t>
            </a:r>
            <a:r>
              <a:rPr lang="en-US" altLang="zh-TW" dirty="0" smtClean="0">
                <a:latin typeface="Cambria" panose="02040503050406030204" pitchFamily="18" charset="0"/>
                <a:ea typeface="標楷體" pitchFamily="65" charset="-120"/>
              </a:rPr>
              <a:t>TA </a:t>
            </a:r>
            <a:r>
              <a:rPr lang="en-US" altLang="zh-TW" dirty="0">
                <a:latin typeface="Cambria" panose="02040503050406030204" pitchFamily="18" charset="0"/>
                <a:ea typeface="標楷體" pitchFamily="65" charset="-120"/>
              </a:rPr>
              <a:t>is available, concerned eligible Scheme-KGs should submitted E-Application for change in the amount of rental subsidy pursuant to new </a:t>
            </a:r>
            <a:r>
              <a:rPr lang="en-US" altLang="zh-TW" dirty="0" smtClean="0">
                <a:latin typeface="Cambria" panose="02040503050406030204" pitchFamily="18" charset="0"/>
                <a:ea typeface="標楷體" pitchFamily="65" charset="-120"/>
              </a:rPr>
              <a:t>TA.</a:t>
            </a:r>
            <a:endParaRPr lang="zh-HK" altLang="en-US" dirty="0" smtClean="0">
              <a:latin typeface="Cambria" panose="02040503050406030204" pitchFamily="18" charset="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49</a:t>
            </a:fld>
            <a:endParaRPr lang="zh-HK" altLang="en-US"/>
          </a:p>
        </p:txBody>
      </p:sp>
      <p:sp>
        <p:nvSpPr>
          <p:cNvPr id="4" name="標題 1"/>
          <p:cNvSpPr txBox="1">
            <a:spLocks/>
          </p:cNvSpPr>
          <p:nvPr/>
        </p:nvSpPr>
        <p:spPr>
          <a:xfrm>
            <a:off x="251520" y="188640"/>
            <a:ext cx="8640960" cy="43204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TW" sz="2400" dirty="0">
                <a:solidFill>
                  <a:srgbClr val="0000FF"/>
                </a:solidFill>
                <a:effectLst/>
                <a:latin typeface="Calibri" panose="020F0502020204030204" pitchFamily="34" charset="0"/>
                <a:ea typeface="標楷體" pitchFamily="65" charset="-120"/>
              </a:rPr>
              <a:t>RSS Period and the Rental Period of the </a:t>
            </a:r>
            <a:r>
              <a:rPr lang="en-US" altLang="zh-TW" sz="2400" dirty="0" smtClean="0">
                <a:solidFill>
                  <a:srgbClr val="0000FF"/>
                </a:solidFill>
                <a:effectLst/>
                <a:latin typeface="Calibri" panose="020F0502020204030204" pitchFamily="34" charset="0"/>
                <a:ea typeface="標楷體" pitchFamily="65" charset="-120"/>
              </a:rPr>
              <a:t>TA</a:t>
            </a:r>
            <a:endParaRPr lang="zh-HK" altLang="en-US" sz="2400" dirty="0">
              <a:solidFill>
                <a:srgbClr val="0000FF"/>
              </a:solidFill>
              <a:effectLst/>
              <a:latin typeface="Calibri" panose="020F0502020204030204" pitchFamily="34" charset="0"/>
              <a:ea typeface="標楷體" pitchFamily="65" charset="-120"/>
            </a:endParaRPr>
          </a:p>
        </p:txBody>
      </p:sp>
    </p:spTree>
    <p:extLst>
      <p:ext uri="{BB962C8B-B14F-4D97-AF65-F5344CB8AC3E}">
        <p14:creationId xmlns:p14="http://schemas.microsoft.com/office/powerpoint/2010/main" val="3270701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476672"/>
            <a:ext cx="8291264" cy="900018"/>
          </a:xfrm>
        </p:spPr>
        <p:txBody>
          <a:bodyPr>
            <a:noAutofit/>
          </a:bodyPr>
          <a:lstStyle/>
          <a:p>
            <a:pPr algn="ctr"/>
            <a:r>
              <a:rPr lang="en-US" altLang="zh-TW" sz="6000" b="1" dirty="0" smtClean="0">
                <a:solidFill>
                  <a:srgbClr val="0000FF"/>
                </a:solidFill>
                <a:latin typeface="Calibri" panose="020F0502020204030204" pitchFamily="34" charset="0"/>
                <a:ea typeface="標楷體" pitchFamily="65" charset="-120"/>
              </a:rPr>
              <a:t>Rental Subsidy Scheme</a:t>
            </a:r>
            <a:endParaRPr lang="zh-HK" altLang="en-US" sz="6000" b="1" dirty="0">
              <a:solidFill>
                <a:srgbClr val="0000FF"/>
              </a:solidFill>
              <a:latin typeface="Calibri" panose="020F0502020204030204" pitchFamily="34" charset="0"/>
              <a:ea typeface="標楷體" pitchFamily="65" charset="-120"/>
            </a:endParaRPr>
          </a:p>
        </p:txBody>
      </p:sp>
      <p:sp>
        <p:nvSpPr>
          <p:cNvPr id="3" name="內容版面配置區 2"/>
          <p:cNvSpPr>
            <a:spLocks noGrp="1"/>
          </p:cNvSpPr>
          <p:nvPr>
            <p:ph idx="1"/>
          </p:nvPr>
        </p:nvSpPr>
        <p:spPr>
          <a:xfrm>
            <a:off x="395536" y="1556792"/>
            <a:ext cx="8352928" cy="3960440"/>
          </a:xfrm>
        </p:spPr>
        <p:style>
          <a:lnRef idx="1">
            <a:schemeClr val="accent6"/>
          </a:lnRef>
          <a:fillRef idx="2">
            <a:schemeClr val="accent6"/>
          </a:fillRef>
          <a:effectRef idx="1">
            <a:schemeClr val="accent6"/>
          </a:effectRef>
          <a:fontRef idx="minor">
            <a:schemeClr val="dk1"/>
          </a:fontRef>
        </p:style>
        <p:txBody>
          <a:bodyPr>
            <a:noAutofit/>
          </a:bodyPr>
          <a:lstStyle/>
          <a:p>
            <a:pPr marL="342900" indent="-342900" algn="just">
              <a:buBlip>
                <a:blip r:embed="rId3"/>
              </a:buBlip>
            </a:pPr>
            <a:r>
              <a:rPr lang="en-US" altLang="zh-TW" sz="3200" dirty="0" smtClean="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KGs joining Free Quality Kindergarten Education Scheme will be provided rental subsidy under RSS so as to lessen KGs’ rental-related financial burden.</a:t>
            </a:r>
          </a:p>
          <a:p>
            <a:pPr marL="342900" indent="-342900" algn="just">
              <a:buBlip>
                <a:blip r:embed="rId3"/>
              </a:buBlip>
            </a:pPr>
            <a:r>
              <a:rPr lang="en-US" altLang="zh-TW" sz="3200" dirty="0" smtClean="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A </a:t>
            </a:r>
            <a:r>
              <a:rPr lang="en-US" altLang="zh-TW" sz="3200" dirty="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scheme-KG </a:t>
            </a:r>
            <a:r>
              <a:rPr lang="en-US" altLang="zh-TW" sz="3200" dirty="0" smtClean="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having </a:t>
            </a:r>
            <a:r>
              <a:rPr lang="en-US" altLang="zh-TW" sz="3200" dirty="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no rental expenditure or</a:t>
            </a:r>
            <a:r>
              <a:rPr lang="en-US" altLang="zh-TW" sz="4000" dirty="0" smtClean="0">
                <a:solidFill>
                  <a:schemeClr val="tx1">
                    <a:lumMod val="85000"/>
                    <a:lumOff val="15000"/>
                  </a:schemeClr>
                </a:solidFill>
                <a:latin typeface="標楷體" pitchFamily="65" charset="-120"/>
                <a:ea typeface="標楷體" pitchFamily="65" charset="-120"/>
              </a:rPr>
              <a:t> </a:t>
            </a:r>
            <a:r>
              <a:rPr lang="en-US" altLang="zh-TW" sz="3200" dirty="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not paying rent under tenancy </a:t>
            </a:r>
            <a:r>
              <a:rPr lang="en-US" altLang="zh-TW" sz="3200" dirty="0" smtClean="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agreement (TA) should / need not apply </a:t>
            </a:r>
            <a:r>
              <a:rPr lang="en-US" altLang="zh-TW" sz="3200" dirty="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for rental </a:t>
            </a:r>
            <a:r>
              <a:rPr lang="en-US" altLang="zh-TW" sz="3200" dirty="0" smtClean="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rPr>
              <a:t>subsidy.</a:t>
            </a:r>
            <a:endParaRPr lang="en-US" altLang="zh-TW" sz="3200" dirty="0">
              <a:solidFill>
                <a:schemeClr val="tx1">
                  <a:lumMod val="85000"/>
                  <a:lumOff val="15000"/>
                </a:schemeClr>
              </a:solidFill>
              <a:latin typeface="Times New Roman" panose="02020603050405020304" pitchFamily="18" charset="0"/>
              <a:ea typeface="標楷體" pitchFamily="65" charset="-12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a:t>
            </a:fld>
            <a:endParaRPr lang="zh-HK" altLang="en-US"/>
          </a:p>
        </p:txBody>
      </p:sp>
    </p:spTree>
    <p:extLst>
      <p:ext uri="{BB962C8B-B14F-4D97-AF65-F5344CB8AC3E}">
        <p14:creationId xmlns:p14="http://schemas.microsoft.com/office/powerpoint/2010/main" val="119669768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764704"/>
            <a:ext cx="8496944" cy="5472608"/>
          </a:xfrm>
        </p:spPr>
        <p:style>
          <a:lnRef idx="1">
            <a:schemeClr val="accent1"/>
          </a:lnRef>
          <a:fillRef idx="2">
            <a:schemeClr val="accent1"/>
          </a:fillRef>
          <a:effectRef idx="1">
            <a:schemeClr val="accent1"/>
          </a:effectRef>
          <a:fontRef idx="minor">
            <a:schemeClr val="dk1"/>
          </a:fontRef>
        </p:style>
        <p:txBody>
          <a:bodyPr>
            <a:noAutofit/>
          </a:bodyPr>
          <a:lstStyle/>
          <a:p>
            <a:pPr marL="452438" indent="-365125" algn="just">
              <a:buBlip>
                <a:blip r:embed="rId3"/>
              </a:buBlip>
            </a:pPr>
            <a:r>
              <a:rPr lang="en-US" altLang="zh-TW" sz="3000" dirty="0" smtClean="0">
                <a:latin typeface="Cambria" panose="02040503050406030204" pitchFamily="18" charset="0"/>
                <a:ea typeface="標楷體" pitchFamily="65" charset="-120"/>
              </a:rPr>
              <a:t>If </a:t>
            </a:r>
            <a:r>
              <a:rPr lang="en-US" altLang="zh-TW" sz="3000" dirty="0">
                <a:latin typeface="Cambria" panose="02040503050406030204" pitchFamily="18" charset="0"/>
                <a:ea typeface="標楷體" pitchFamily="65" charset="-120"/>
              </a:rPr>
              <a:t>the new </a:t>
            </a:r>
            <a:r>
              <a:rPr lang="en-US" altLang="zh-TW" sz="3000" dirty="0" smtClean="0">
                <a:latin typeface="Cambria" panose="02040503050406030204" pitchFamily="18" charset="0"/>
                <a:ea typeface="標楷體" pitchFamily="65" charset="-120"/>
              </a:rPr>
              <a:t>TA </a:t>
            </a:r>
            <a:r>
              <a:rPr lang="en-US" altLang="zh-TW" sz="3000" dirty="0">
                <a:latin typeface="Cambria" panose="02040503050406030204" pitchFamily="18" charset="0"/>
                <a:ea typeface="標楷體" pitchFamily="65" charset="-120"/>
              </a:rPr>
              <a:t>covering wholly or partly the RSS period of the school year has been signed before the “Temporary Rental Subsidy” is approved, a Scheme-KG should</a:t>
            </a:r>
            <a:r>
              <a:rPr lang="en-US" altLang="zh-TW" sz="3000" dirty="0" smtClean="0">
                <a:latin typeface="Cambria" panose="02040503050406030204" pitchFamily="18" charset="0"/>
                <a:ea typeface="標楷體" pitchFamily="65" charset="-120"/>
              </a:rPr>
              <a:t>:</a:t>
            </a:r>
            <a:endParaRPr lang="zh-TW" altLang="en-US" sz="3000" dirty="0">
              <a:latin typeface="Cambria" panose="02040503050406030204" pitchFamily="18" charset="0"/>
              <a:ea typeface="標楷體" pitchFamily="65" charset="-120"/>
            </a:endParaRPr>
          </a:p>
          <a:p>
            <a:pPr marL="981075" lvl="1" indent="-528638" algn="just">
              <a:buSzPct val="70000"/>
              <a:buBlip>
                <a:blip r:embed="rId4"/>
              </a:buBlip>
            </a:pPr>
            <a:r>
              <a:rPr lang="en-US" altLang="zh-TW" sz="3000" dirty="0">
                <a:latin typeface="Cambria" panose="02040503050406030204" pitchFamily="18" charset="0"/>
                <a:ea typeface="標楷體" pitchFamily="65" charset="-120"/>
              </a:rPr>
              <a:t>contact their </a:t>
            </a:r>
            <a:r>
              <a:rPr lang="en-US" altLang="zh-TW" sz="3000" dirty="0" smtClean="0">
                <a:latin typeface="Cambria" panose="02040503050406030204" pitchFamily="18" charset="0"/>
                <a:ea typeface="標楷體" pitchFamily="65" charset="-120"/>
              </a:rPr>
              <a:t>respective SDOs/ServOs to </a:t>
            </a:r>
            <a:r>
              <a:rPr lang="en-US" altLang="zh-TW" sz="3000" dirty="0">
                <a:latin typeface="Cambria" panose="02040503050406030204" pitchFamily="18" charset="0"/>
                <a:ea typeface="標楷體" pitchFamily="65" charset="-120"/>
              </a:rPr>
              <a:t>request for returning the </a:t>
            </a:r>
            <a:r>
              <a:rPr lang="en-US" altLang="zh-TW" sz="3000" dirty="0" smtClean="0">
                <a:latin typeface="Cambria" panose="02040503050406030204" pitchFamily="18" charset="0"/>
                <a:ea typeface="標楷體" pitchFamily="65" charset="-120"/>
              </a:rPr>
              <a:t>application</a:t>
            </a:r>
          </a:p>
          <a:p>
            <a:pPr marL="981075" lvl="1" indent="-528638" algn="just">
              <a:buSzPct val="70000"/>
              <a:buBlip>
                <a:blip r:embed="rId4"/>
              </a:buBlip>
            </a:pPr>
            <a:r>
              <a:rPr lang="en-US" altLang="zh-TW" sz="3000" dirty="0" smtClean="0">
                <a:latin typeface="Cambria" panose="02040503050406030204" pitchFamily="18" charset="0"/>
                <a:ea typeface="標楷體" pitchFamily="65" charset="-120"/>
              </a:rPr>
              <a:t>update TA information</a:t>
            </a:r>
            <a:endParaRPr lang="zh-TW" altLang="en-US" sz="3000" dirty="0" smtClean="0">
              <a:latin typeface="Cambria" panose="02040503050406030204" pitchFamily="18" charset="0"/>
              <a:ea typeface="標楷體" pitchFamily="65" charset="-120"/>
            </a:endParaRPr>
          </a:p>
          <a:p>
            <a:pPr marL="981075" lvl="1" indent="-528638" algn="just">
              <a:buSzPct val="70000"/>
              <a:buBlip>
                <a:blip r:embed="rId4"/>
              </a:buBlip>
            </a:pPr>
            <a:r>
              <a:rPr lang="en-US" altLang="zh-TW" sz="3000" dirty="0" smtClean="0">
                <a:latin typeface="Cambria" panose="02040503050406030204" pitchFamily="18" charset="0"/>
                <a:ea typeface="標楷體" pitchFamily="65" charset="-120"/>
              </a:rPr>
              <a:t>re-submit </a:t>
            </a:r>
            <a:r>
              <a:rPr lang="en-US" altLang="zh-TW" sz="3000" dirty="0">
                <a:latin typeface="Cambria" panose="02040503050406030204" pitchFamily="18" charset="0"/>
                <a:ea typeface="標楷體" pitchFamily="65" charset="-120"/>
              </a:rPr>
              <a:t>the </a:t>
            </a:r>
            <a:r>
              <a:rPr lang="en-US" altLang="zh-TW" sz="3000" dirty="0" smtClean="0">
                <a:latin typeface="Cambria" panose="02040503050406030204" pitchFamily="18" charset="0"/>
                <a:ea typeface="標楷體" pitchFamily="65" charset="-120"/>
              </a:rPr>
              <a:t>application</a:t>
            </a:r>
            <a:endParaRPr lang="zh-HK" altLang="en-US" sz="3000" dirty="0">
              <a:latin typeface="Cambria" panose="02040503050406030204" pitchFamily="18" charset="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50</a:t>
            </a:fld>
            <a:endParaRPr lang="zh-HK" altLang="en-US"/>
          </a:p>
        </p:txBody>
      </p:sp>
      <p:sp>
        <p:nvSpPr>
          <p:cNvPr id="4" name="標題 1"/>
          <p:cNvSpPr txBox="1">
            <a:spLocks/>
          </p:cNvSpPr>
          <p:nvPr/>
        </p:nvSpPr>
        <p:spPr>
          <a:xfrm>
            <a:off x="179512" y="144016"/>
            <a:ext cx="8712968" cy="5486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TW" sz="2800" dirty="0">
                <a:solidFill>
                  <a:srgbClr val="0000FF"/>
                </a:solidFill>
                <a:effectLst/>
                <a:latin typeface="Calibri" panose="020F0502020204030204" pitchFamily="34" charset="0"/>
                <a:ea typeface="標楷體" pitchFamily="65" charset="-120"/>
              </a:rPr>
              <a:t>RSS Period and the Rental </a:t>
            </a:r>
            <a:r>
              <a:rPr lang="en-US" altLang="zh-TW" sz="2800" dirty="0" smtClean="0">
                <a:solidFill>
                  <a:srgbClr val="0000FF"/>
                </a:solidFill>
                <a:effectLst/>
                <a:latin typeface="Calibri" panose="020F0502020204030204" pitchFamily="34" charset="0"/>
                <a:ea typeface="標楷體" pitchFamily="65" charset="-120"/>
              </a:rPr>
              <a:t>Period</a:t>
            </a:r>
            <a:r>
              <a:rPr lang="en-US" altLang="zh-TW" sz="2800" dirty="0">
                <a:solidFill>
                  <a:srgbClr val="0000FF"/>
                </a:solidFill>
                <a:effectLst/>
                <a:latin typeface="Calibri" panose="020F0502020204030204" pitchFamily="34" charset="0"/>
                <a:ea typeface="標楷體" pitchFamily="65" charset="-120"/>
              </a:rPr>
              <a:t> </a:t>
            </a:r>
            <a:r>
              <a:rPr lang="en-US" altLang="zh-TW" sz="2800" dirty="0" smtClean="0">
                <a:solidFill>
                  <a:srgbClr val="0000FF"/>
                </a:solidFill>
                <a:effectLst/>
                <a:latin typeface="Calibri" panose="020F0502020204030204" pitchFamily="34" charset="0"/>
                <a:ea typeface="標楷體" pitchFamily="65" charset="-120"/>
              </a:rPr>
              <a:t>of </a:t>
            </a:r>
            <a:r>
              <a:rPr lang="en-US" altLang="zh-TW" sz="2800" dirty="0">
                <a:solidFill>
                  <a:srgbClr val="0000FF"/>
                </a:solidFill>
                <a:effectLst/>
                <a:latin typeface="Calibri" panose="020F0502020204030204" pitchFamily="34" charset="0"/>
                <a:ea typeface="標楷體" pitchFamily="65" charset="-120"/>
              </a:rPr>
              <a:t>the </a:t>
            </a:r>
            <a:r>
              <a:rPr lang="en-US" altLang="zh-TW" sz="2800" dirty="0" smtClean="0">
                <a:solidFill>
                  <a:srgbClr val="0000FF"/>
                </a:solidFill>
                <a:effectLst/>
                <a:latin typeface="Calibri" panose="020F0502020204030204" pitchFamily="34" charset="0"/>
                <a:ea typeface="標楷體" pitchFamily="65" charset="-120"/>
              </a:rPr>
              <a:t>TA</a:t>
            </a:r>
            <a:endParaRPr lang="en-US" altLang="zh-TW" sz="2800" dirty="0">
              <a:solidFill>
                <a:srgbClr val="0000FF"/>
              </a:solidFill>
              <a:effectLst/>
              <a:latin typeface="Calibri" panose="020F0502020204030204" pitchFamily="34" charset="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116632"/>
            <a:ext cx="7643192" cy="683994"/>
          </a:xfrm>
        </p:spPr>
        <p:txBody>
          <a:bodyPr>
            <a:noAutofit/>
          </a:bodyPr>
          <a:lstStyle/>
          <a:p>
            <a:pPr algn="ctr"/>
            <a:r>
              <a:rPr lang="en-US" altLang="zh-TW" sz="4000" b="1" dirty="0">
                <a:solidFill>
                  <a:srgbClr val="0000FF"/>
                </a:solidFill>
                <a:latin typeface="Cambria" panose="02040503050406030204" pitchFamily="18" charset="0"/>
                <a:ea typeface="標楷體" pitchFamily="65" charset="-120"/>
              </a:rPr>
              <a:t>E-application</a:t>
            </a:r>
            <a:endParaRPr lang="zh-HK" altLang="en-US" sz="4000" b="1" dirty="0">
              <a:solidFill>
                <a:srgbClr val="0000FF"/>
              </a:solidFill>
              <a:latin typeface="Cambria" panose="02040503050406030204" pitchFamily="18" charset="0"/>
              <a:ea typeface="標楷體" pitchFamily="65" charset="-120"/>
            </a:endParaRPr>
          </a:p>
        </p:txBody>
      </p:sp>
      <p:sp>
        <p:nvSpPr>
          <p:cNvPr id="3" name="內容版面配置區 2"/>
          <p:cNvSpPr>
            <a:spLocks noGrp="1"/>
          </p:cNvSpPr>
          <p:nvPr>
            <p:ph idx="1"/>
          </p:nvPr>
        </p:nvSpPr>
        <p:spPr>
          <a:xfrm>
            <a:off x="395536" y="836712"/>
            <a:ext cx="8424936" cy="5832648"/>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452438" indent="-452438" algn="just">
              <a:buBlip>
                <a:blip r:embed="rId3"/>
              </a:buBlip>
            </a:pPr>
            <a:r>
              <a:rPr lang="en-US" altLang="zh-TW" sz="2800" dirty="0">
                <a:latin typeface="Cambria" panose="02040503050406030204" pitchFamily="18" charset="0"/>
                <a:ea typeface="標楷體" pitchFamily="65" charset="-120"/>
              </a:rPr>
              <a:t>As the calculation of rental subsidy will be subject to fill-up </a:t>
            </a:r>
            <a:r>
              <a:rPr lang="en-US" altLang="zh-TW" sz="2800" dirty="0" smtClean="0">
                <a:latin typeface="Cambria" panose="02040503050406030204" pitchFamily="18" charset="0"/>
                <a:ea typeface="標楷體" pitchFamily="65" charset="-120"/>
              </a:rPr>
              <a:t>rate, “</a:t>
            </a:r>
            <a:r>
              <a:rPr lang="en-US" altLang="zh-TW" sz="2800" dirty="0">
                <a:latin typeface="Cambria" panose="02040503050406030204" pitchFamily="18" charset="0"/>
                <a:ea typeface="標楷體" pitchFamily="65" charset="-120"/>
              </a:rPr>
              <a:t>dual” caps, and apportionment for the Scheme-KG section, CCC section and/or section offering non-local curriculum, to facilitate Scheme-KGs’ submission of the information, a </a:t>
            </a:r>
            <a:r>
              <a:rPr lang="en-US" altLang="zh-TW" sz="2800" b="1" dirty="0">
                <a:latin typeface="Cambria" panose="02040503050406030204" pitchFamily="18" charset="0"/>
                <a:ea typeface="標楷體" pitchFamily="65" charset="-120"/>
              </a:rPr>
              <a:t>Rental Subsidy Scheme System</a:t>
            </a:r>
            <a:r>
              <a:rPr lang="en-US" altLang="zh-TW" sz="2800" dirty="0">
                <a:latin typeface="Cambria" panose="02040503050406030204" pitchFamily="18" charset="0"/>
                <a:ea typeface="標楷體" pitchFamily="65" charset="-120"/>
              </a:rPr>
              <a:t> (“RSS System”) has been </a:t>
            </a:r>
            <a:r>
              <a:rPr lang="en-US" altLang="zh-TW" sz="2800" dirty="0" smtClean="0">
                <a:latin typeface="Cambria" panose="02040503050406030204" pitchFamily="18" charset="0"/>
                <a:ea typeface="標楷體" pitchFamily="65" charset="-120"/>
              </a:rPr>
              <a:t>developed.</a:t>
            </a:r>
            <a:endParaRPr lang="en-US" altLang="zh-TW" sz="3600" dirty="0" smtClean="0">
              <a:latin typeface="Cambria" panose="02040503050406030204" pitchFamily="18" charset="0"/>
              <a:ea typeface="標楷體" pitchFamily="65" charset="-120"/>
            </a:endParaRPr>
          </a:p>
          <a:p>
            <a:pPr marL="452438" indent="-452438" algn="just">
              <a:buBlip>
                <a:blip r:embed="rId3"/>
              </a:buBlip>
            </a:pPr>
            <a:r>
              <a:rPr lang="en-US" altLang="zh-TW" sz="2800" dirty="0">
                <a:latin typeface="Cambria" panose="02040503050406030204" pitchFamily="18" charset="0"/>
                <a:ea typeface="標楷體" pitchFamily="65" charset="-120"/>
              </a:rPr>
              <a:t>Eligible Scheme-KGs should follow the procedures illustrated at the RSS Guide for submission of applications for rental subsidy through the School Portal Account  (referred as “E-Application</a:t>
            </a:r>
            <a:r>
              <a:rPr lang="en-US" altLang="zh-TW" sz="2800" dirty="0" smtClean="0">
                <a:latin typeface="Cambria" panose="02040503050406030204" pitchFamily="18" charset="0"/>
                <a:ea typeface="標楷體" pitchFamily="65" charset="-120"/>
              </a:rPr>
              <a:t>”).</a:t>
            </a:r>
            <a:endParaRPr lang="en-US" altLang="zh-TW" sz="3600" dirty="0" smtClean="0">
              <a:latin typeface="Cambria" panose="02040503050406030204" pitchFamily="18" charset="0"/>
              <a:ea typeface="標楷體" pitchFamily="65" charset="-120"/>
            </a:endParaRPr>
          </a:p>
          <a:p>
            <a:pPr marL="452438" indent="-452438" algn="just">
              <a:buBlip>
                <a:blip r:embed="rId3"/>
              </a:buBlip>
            </a:pPr>
            <a:r>
              <a:rPr lang="en-US" altLang="zh-TW" sz="2800" dirty="0">
                <a:latin typeface="Cambria" panose="02040503050406030204" pitchFamily="18" charset="0"/>
                <a:ea typeface="標楷體" pitchFamily="65" charset="-120"/>
              </a:rPr>
              <a:t>Submission of application in hard copy which is </a:t>
            </a:r>
            <a:r>
              <a:rPr lang="en-US" altLang="zh-TW" sz="2800" b="1" dirty="0">
                <a:latin typeface="Cambria" panose="02040503050406030204" pitchFamily="18" charset="0"/>
                <a:ea typeface="標楷體" pitchFamily="65" charset="-120"/>
              </a:rPr>
              <a:t>NOT</a:t>
            </a:r>
            <a:r>
              <a:rPr lang="en-US" altLang="zh-TW" sz="2800" dirty="0">
                <a:latin typeface="Cambria" panose="02040503050406030204" pitchFamily="18" charset="0"/>
                <a:ea typeface="標楷體" pitchFamily="65" charset="-120"/>
              </a:rPr>
              <a:t> prepared and printed through the School Portal Account will not be accepted</a:t>
            </a:r>
            <a:r>
              <a:rPr lang="en-US" altLang="zh-TW" sz="2800" dirty="0" smtClean="0">
                <a:latin typeface="Cambria" panose="02040503050406030204" pitchFamily="18" charset="0"/>
                <a:ea typeface="標楷體" pitchFamily="65" charset="-120"/>
              </a:rPr>
              <a:t>.</a:t>
            </a:r>
            <a:endParaRPr lang="zh-HK" altLang="en-US" dirty="0"/>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51</a:t>
            </a:fld>
            <a:endParaRPr lang="zh-HK" altLang="en-US"/>
          </a:p>
        </p:txBody>
      </p:sp>
    </p:spTree>
    <p:extLst>
      <p:ext uri="{BB962C8B-B14F-4D97-AF65-F5344CB8AC3E}">
        <p14:creationId xmlns:p14="http://schemas.microsoft.com/office/powerpoint/2010/main" val="40395999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859216" cy="756002"/>
          </a:xfrm>
        </p:spPr>
        <p:txBody>
          <a:bodyPr>
            <a:normAutofit/>
          </a:bodyPr>
          <a:lstStyle/>
          <a:p>
            <a:pPr algn="ctr"/>
            <a:r>
              <a:rPr lang="en-US" altLang="zh-TW" sz="4000" b="1" dirty="0">
                <a:solidFill>
                  <a:srgbClr val="0000FF"/>
                </a:solidFill>
                <a:latin typeface="Cambria" panose="02040503050406030204" pitchFamily="18" charset="0"/>
                <a:ea typeface="標楷體" pitchFamily="65" charset="-120"/>
              </a:rPr>
              <a:t>E-application</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107504" y="980728"/>
            <a:ext cx="8856984" cy="5760640"/>
          </a:xfrm>
        </p:spPr>
        <p:style>
          <a:lnRef idx="1">
            <a:schemeClr val="accent1"/>
          </a:lnRef>
          <a:fillRef idx="2">
            <a:schemeClr val="accent1"/>
          </a:fillRef>
          <a:effectRef idx="1">
            <a:schemeClr val="accent1"/>
          </a:effectRef>
          <a:fontRef idx="minor">
            <a:schemeClr val="dk1"/>
          </a:fontRef>
        </p:style>
        <p:txBody>
          <a:bodyPr>
            <a:noAutofit/>
          </a:bodyPr>
          <a:lstStyle/>
          <a:p>
            <a:pPr marL="0" lvl="1" indent="0" algn="just" hangingPunct="0">
              <a:spcAft>
                <a:spcPts val="600"/>
              </a:spcAft>
              <a:buClrTx/>
              <a:buNone/>
            </a:pPr>
            <a:r>
              <a:rPr lang="en-US" altLang="zh-TW" sz="2800" dirty="0" smtClean="0">
                <a:latin typeface="Cambria" panose="02040503050406030204" pitchFamily="18" charset="0"/>
                <a:ea typeface="標楷體" pitchFamily="65" charset="-120"/>
              </a:rPr>
              <a:t>Applicant </a:t>
            </a:r>
            <a:r>
              <a:rPr lang="en-US" altLang="zh-TW" sz="2800" dirty="0">
                <a:latin typeface="Cambria" panose="02040503050406030204" pitchFamily="18" charset="0"/>
                <a:ea typeface="標楷體" pitchFamily="65" charset="-120"/>
              </a:rPr>
              <a:t>Scheme-KGs have to input all the required </a:t>
            </a:r>
            <a:r>
              <a:rPr lang="en-US" altLang="zh-TW" sz="2800" dirty="0" smtClean="0">
                <a:latin typeface="Cambria" panose="02040503050406030204" pitchFamily="18" charset="0"/>
                <a:ea typeface="標楷體" pitchFamily="65" charset="-120"/>
              </a:rPr>
              <a:t>information.</a:t>
            </a:r>
            <a:endParaRPr lang="en-US" altLang="zh-TW" sz="2800" dirty="0">
              <a:latin typeface="Cambria" panose="02040503050406030204" pitchFamily="18" charset="0"/>
              <a:ea typeface="標楷體" pitchFamily="65" charset="-120"/>
            </a:endParaRPr>
          </a:p>
          <a:p>
            <a:pPr marL="452438" lvl="1" indent="-452438" algn="just" hangingPunct="0">
              <a:spcAft>
                <a:spcPts val="600"/>
              </a:spcAft>
              <a:buClrTx/>
              <a:buBlip>
                <a:blip r:embed="rId3"/>
              </a:buBlip>
            </a:pPr>
            <a:r>
              <a:rPr lang="en-US" altLang="zh-TW" sz="2800" dirty="0" smtClean="0">
                <a:latin typeface="Cambria" panose="02040503050406030204" pitchFamily="18" charset="0"/>
                <a:ea typeface="標楷體" pitchFamily="65" charset="-120"/>
              </a:rPr>
              <a:t>the </a:t>
            </a:r>
            <a:r>
              <a:rPr lang="en-US" altLang="zh-TW" sz="2800" dirty="0">
                <a:latin typeface="Cambria" panose="02040503050406030204" pitchFamily="18" charset="0"/>
                <a:ea typeface="標楷體" pitchFamily="65" charset="-120"/>
              </a:rPr>
              <a:t>rental related </a:t>
            </a:r>
            <a:r>
              <a:rPr lang="en-US" altLang="zh-TW" sz="2800" dirty="0" smtClean="0">
                <a:latin typeface="Cambria" panose="02040503050406030204" pitchFamily="18" charset="0"/>
                <a:ea typeface="標楷體" pitchFamily="65" charset="-120"/>
              </a:rPr>
              <a:t>information (e.g. </a:t>
            </a:r>
            <a:r>
              <a:rPr lang="en-US" altLang="zh-TW" sz="2800" dirty="0">
                <a:latin typeface="Cambria" panose="02040503050406030204" pitchFamily="18" charset="0"/>
                <a:ea typeface="標楷體" pitchFamily="65" charset="-120"/>
              </a:rPr>
              <a:t>the validity period of the </a:t>
            </a:r>
            <a:r>
              <a:rPr lang="en-US" altLang="zh-TW" sz="2800" dirty="0" smtClean="0">
                <a:latin typeface="Cambria" panose="02040503050406030204" pitchFamily="18" charset="0"/>
                <a:ea typeface="標楷體" pitchFamily="65" charset="-120"/>
              </a:rPr>
              <a:t>TA, the </a:t>
            </a:r>
            <a:r>
              <a:rPr lang="en-US" altLang="zh-TW" sz="2800" dirty="0">
                <a:latin typeface="Cambria" panose="02040503050406030204" pitchFamily="18" charset="0"/>
                <a:ea typeface="標楷體" pitchFamily="65" charset="-120"/>
              </a:rPr>
              <a:t>monthly </a:t>
            </a:r>
            <a:r>
              <a:rPr lang="en-US" altLang="zh-TW" sz="2800" dirty="0" smtClean="0">
                <a:latin typeface="Cambria" panose="02040503050406030204" pitchFamily="18" charset="0"/>
                <a:ea typeface="標楷體" pitchFamily="65" charset="-120"/>
              </a:rPr>
              <a:t>rental)</a:t>
            </a:r>
          </a:p>
          <a:p>
            <a:pPr marL="895350" lvl="4" indent="-355600" algn="just" hangingPunct="0">
              <a:spcAft>
                <a:spcPts val="600"/>
              </a:spcAft>
              <a:buClrTx/>
              <a:buBlip>
                <a:blip r:embed="rId4"/>
              </a:buBlip>
            </a:pPr>
            <a:r>
              <a:rPr lang="en-US" altLang="zh-TW" sz="2400" dirty="0" smtClean="0">
                <a:latin typeface="Cambria" panose="02040503050406030204" pitchFamily="18" charset="0"/>
                <a:ea typeface="標楷體" pitchFamily="65" charset="-120"/>
              </a:rPr>
              <a:t>rental period (from day/month/year to day/month/year);</a:t>
            </a:r>
            <a:endParaRPr lang="zh-TW" altLang="en-US" sz="2400" dirty="0" smtClean="0">
              <a:latin typeface="Cambria" panose="02040503050406030204" pitchFamily="18" charset="0"/>
              <a:ea typeface="標楷體" pitchFamily="65" charset="-120"/>
            </a:endParaRPr>
          </a:p>
          <a:p>
            <a:pPr marL="895350" lvl="4" indent="-355600" algn="just" hangingPunct="0">
              <a:spcAft>
                <a:spcPts val="600"/>
              </a:spcAft>
              <a:buClrTx/>
              <a:buBlip>
                <a:blip r:embed="rId4"/>
              </a:buBlip>
            </a:pPr>
            <a:r>
              <a:rPr lang="en-US" altLang="zh-TW" sz="2400" dirty="0" smtClean="0">
                <a:latin typeface="Cambria" panose="02040503050406030204" pitchFamily="18" charset="0"/>
                <a:ea typeface="標楷體" pitchFamily="65" charset="-120"/>
              </a:rPr>
              <a:t>rent-free </a:t>
            </a:r>
            <a:r>
              <a:rPr lang="en-US" altLang="zh-TW" sz="2400" dirty="0">
                <a:latin typeface="Cambria" panose="02040503050406030204" pitchFamily="18" charset="0"/>
                <a:ea typeface="標楷體" pitchFamily="65" charset="-120"/>
              </a:rPr>
              <a:t>period, if applicable (from day/month/year to day/month/year</a:t>
            </a:r>
            <a:r>
              <a:rPr lang="en-US" altLang="zh-TW" sz="2400" dirty="0" smtClean="0">
                <a:latin typeface="Cambria" panose="02040503050406030204" pitchFamily="18" charset="0"/>
                <a:ea typeface="標楷體" pitchFamily="65" charset="-120"/>
              </a:rPr>
              <a:t>);</a:t>
            </a:r>
            <a:endParaRPr lang="zh-TW" altLang="en-US" sz="2400" dirty="0">
              <a:latin typeface="Cambria" panose="02040503050406030204" pitchFamily="18" charset="0"/>
              <a:ea typeface="標楷體" pitchFamily="65" charset="-120"/>
            </a:endParaRPr>
          </a:p>
          <a:p>
            <a:pPr marL="895350" lvl="4" indent="-355600" algn="just" hangingPunct="0">
              <a:spcAft>
                <a:spcPts val="600"/>
              </a:spcAft>
              <a:buClrTx/>
              <a:buBlip>
                <a:blip r:embed="rId4"/>
              </a:buBlip>
            </a:pPr>
            <a:r>
              <a:rPr lang="en-US" altLang="zh-TW" sz="2400" dirty="0">
                <a:latin typeface="Cambria" panose="02040503050406030204" pitchFamily="18" charset="0"/>
                <a:ea typeface="標楷體" pitchFamily="65" charset="-120"/>
              </a:rPr>
              <a:t>monthly rental in </a:t>
            </a:r>
            <a:r>
              <a:rPr lang="en-US" altLang="zh-TW" sz="2400" dirty="0" smtClean="0">
                <a:latin typeface="Cambria" panose="02040503050406030204" pitchFamily="18" charset="0"/>
                <a:ea typeface="標楷體" pitchFamily="65" charset="-120"/>
              </a:rPr>
              <a:t>TA;</a:t>
            </a:r>
            <a:endParaRPr lang="zh-TW" altLang="en-US" sz="2400" dirty="0">
              <a:latin typeface="Cambria" panose="02040503050406030204" pitchFamily="18" charset="0"/>
              <a:ea typeface="標楷體" pitchFamily="65" charset="-120"/>
            </a:endParaRPr>
          </a:p>
          <a:p>
            <a:pPr marL="895350" lvl="4" indent="-355600" algn="just" hangingPunct="0">
              <a:spcAft>
                <a:spcPts val="600"/>
              </a:spcAft>
              <a:buClrTx/>
              <a:buBlip>
                <a:blip r:embed="rId4"/>
              </a:buBlip>
            </a:pPr>
            <a:r>
              <a:rPr lang="en-US" altLang="zh-TW" sz="2400" dirty="0">
                <a:latin typeface="Cambria" panose="02040503050406030204" pitchFamily="18" charset="0"/>
                <a:ea typeface="標楷體" pitchFamily="65" charset="-120"/>
              </a:rPr>
              <a:t>whether the monthly rental as stated in </a:t>
            </a:r>
            <a:r>
              <a:rPr lang="en-US" altLang="zh-TW" sz="2400" dirty="0" smtClean="0">
                <a:latin typeface="Cambria" panose="02040503050406030204" pitchFamily="18" charset="0"/>
                <a:ea typeface="標楷體" pitchFamily="65" charset="-120"/>
              </a:rPr>
              <a:t>TA covering </a:t>
            </a:r>
            <a:r>
              <a:rPr lang="en-US" altLang="zh-TW" sz="2400" dirty="0">
                <a:latin typeface="Cambria" panose="02040503050406030204" pitchFamily="18" charset="0"/>
                <a:ea typeface="標楷體" pitchFamily="65" charset="-120"/>
              </a:rPr>
              <a:t>school and non-school portion; </a:t>
            </a:r>
            <a:r>
              <a:rPr lang="en-US" altLang="zh-TW" sz="2400" dirty="0" smtClean="0">
                <a:latin typeface="Cambria" panose="02040503050406030204" pitchFamily="18" charset="0"/>
                <a:ea typeface="標楷體" pitchFamily="65" charset="-120"/>
              </a:rPr>
              <a:t>and</a:t>
            </a:r>
            <a:endParaRPr lang="zh-TW" altLang="en-US" sz="2400" dirty="0">
              <a:latin typeface="Cambria" panose="02040503050406030204" pitchFamily="18" charset="0"/>
              <a:ea typeface="標楷體" pitchFamily="65" charset="-120"/>
            </a:endParaRPr>
          </a:p>
          <a:p>
            <a:pPr marL="895350" lvl="4" indent="-355600" algn="just" hangingPunct="0">
              <a:spcAft>
                <a:spcPts val="600"/>
              </a:spcAft>
              <a:buClrTx/>
              <a:buBlip>
                <a:blip r:embed="rId4"/>
              </a:buBlip>
            </a:pPr>
            <a:r>
              <a:rPr lang="en-US" altLang="zh-TW" sz="2400" dirty="0">
                <a:latin typeface="Cambria" panose="02040503050406030204" pitchFamily="18" charset="0"/>
                <a:ea typeface="標楷體" pitchFamily="65" charset="-120"/>
              </a:rPr>
              <a:t>monthly rental for school </a:t>
            </a:r>
            <a:r>
              <a:rPr lang="en-US" altLang="zh-TW" sz="2400" dirty="0" smtClean="0">
                <a:latin typeface="Cambria" panose="02040503050406030204" pitchFamily="18" charset="0"/>
                <a:ea typeface="標楷體" pitchFamily="65" charset="-120"/>
              </a:rPr>
              <a:t>portion</a:t>
            </a:r>
            <a:endParaRPr lang="zh-TW" altLang="zh-HK" sz="2400" dirty="0" smtClean="0">
              <a:latin typeface="Cambria" panose="02040503050406030204" pitchFamily="18" charset="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52</a:t>
            </a:fld>
            <a:endParaRPr lang="zh-HK" altLang="en-US"/>
          </a:p>
        </p:txBody>
      </p:sp>
    </p:spTree>
    <p:extLst>
      <p:ext uri="{BB962C8B-B14F-4D97-AF65-F5344CB8AC3E}">
        <p14:creationId xmlns:p14="http://schemas.microsoft.com/office/powerpoint/2010/main" val="4395891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136904" cy="720080"/>
          </a:xfrm>
        </p:spPr>
        <p:txBody>
          <a:bodyPr>
            <a:normAutofit fontScale="90000"/>
          </a:bodyPr>
          <a:lstStyle/>
          <a:p>
            <a:pPr algn="ctr"/>
            <a:r>
              <a:rPr lang="en-US" altLang="zh-TW" sz="4800" b="1" dirty="0">
                <a:solidFill>
                  <a:srgbClr val="0000FF"/>
                </a:solidFill>
                <a:latin typeface="Cambria" panose="02040503050406030204" pitchFamily="18" charset="0"/>
                <a:ea typeface="標楷體" pitchFamily="65" charset="-120"/>
              </a:rPr>
              <a:t>E-application</a:t>
            </a:r>
            <a:endParaRPr lang="zh-HK" altLang="en-US" sz="4800"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1124744"/>
            <a:ext cx="8219256" cy="5349208"/>
          </a:xfrm>
        </p:spPr>
        <p:style>
          <a:lnRef idx="1">
            <a:schemeClr val="accent6"/>
          </a:lnRef>
          <a:fillRef idx="2">
            <a:schemeClr val="accent6"/>
          </a:fillRef>
          <a:effectRef idx="1">
            <a:schemeClr val="accent6"/>
          </a:effectRef>
          <a:fontRef idx="minor">
            <a:schemeClr val="dk1"/>
          </a:fontRef>
        </p:style>
        <p:txBody>
          <a:bodyPr>
            <a:normAutofit/>
          </a:bodyPr>
          <a:lstStyle/>
          <a:p>
            <a:pPr marL="0" indent="0" algn="just">
              <a:buNone/>
            </a:pPr>
            <a:r>
              <a:rPr lang="en-US" altLang="zh-TW" sz="4000" dirty="0">
                <a:latin typeface="Cambria" panose="02040503050406030204" pitchFamily="18" charset="0"/>
                <a:ea typeface="標楷體" pitchFamily="65" charset="-120"/>
              </a:rPr>
              <a:t>The system will provide appropriate schedules for each application based on the information of individual KG stored in the system. </a:t>
            </a:r>
            <a:endParaRPr lang="en-US" altLang="zh-TW" sz="4000" dirty="0" smtClean="0">
              <a:latin typeface="Cambria" panose="02040503050406030204" pitchFamily="18" charset="0"/>
              <a:ea typeface="標楷體" pitchFamily="65" charset="-120"/>
            </a:endParaRPr>
          </a:p>
          <a:p>
            <a:pPr marL="0" indent="0" algn="just">
              <a:buNone/>
            </a:pPr>
            <a:r>
              <a:rPr lang="en-US" altLang="zh-TW" sz="4000" dirty="0" smtClean="0">
                <a:latin typeface="Cambria" panose="02040503050406030204" pitchFamily="18" charset="0"/>
                <a:ea typeface="標楷體" pitchFamily="65" charset="-120"/>
              </a:rPr>
              <a:t>There </a:t>
            </a:r>
            <a:r>
              <a:rPr lang="en-US" altLang="zh-TW" sz="4000" dirty="0">
                <a:latin typeface="Cambria" panose="02040503050406030204" pitchFamily="18" charset="0"/>
                <a:ea typeface="標楷體" pitchFamily="65" charset="-120"/>
              </a:rPr>
              <a:t>is no need for KGs to choose </a:t>
            </a:r>
            <a:r>
              <a:rPr lang="en-US" altLang="zh-TW" sz="4000" dirty="0" smtClean="0">
                <a:latin typeface="Cambria" panose="02040503050406030204" pitchFamily="18" charset="0"/>
                <a:ea typeface="標楷體" pitchFamily="65" charset="-120"/>
              </a:rPr>
              <a:t>which schedules to fill in.</a:t>
            </a:r>
            <a:endParaRPr lang="zh-HK" altLang="en-US" sz="4000"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53</a:t>
            </a:fld>
            <a:endParaRPr lang="zh-HK" altLang="en-US"/>
          </a:p>
        </p:txBody>
      </p:sp>
    </p:spTree>
    <p:extLst>
      <p:ext uri="{BB962C8B-B14F-4D97-AF65-F5344CB8AC3E}">
        <p14:creationId xmlns:p14="http://schemas.microsoft.com/office/powerpoint/2010/main" val="21987697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04664"/>
            <a:ext cx="8136904" cy="864096"/>
          </a:xfrm>
        </p:spPr>
        <p:txBody>
          <a:bodyPr>
            <a:noAutofit/>
          </a:bodyPr>
          <a:lstStyle/>
          <a:p>
            <a:pPr algn="ctr"/>
            <a:r>
              <a:rPr lang="en-US" altLang="zh-TW" sz="4400" b="1" dirty="0">
                <a:solidFill>
                  <a:srgbClr val="0000FF"/>
                </a:solidFill>
                <a:latin typeface="Cambria" panose="02040503050406030204" pitchFamily="18" charset="0"/>
                <a:ea typeface="標楷體" pitchFamily="65" charset="-120"/>
              </a:rPr>
              <a:t>E-application (Schedule </a:t>
            </a:r>
            <a:r>
              <a:rPr lang="en-US" altLang="zh-TW" sz="4400" b="1" dirty="0" smtClean="0">
                <a:solidFill>
                  <a:srgbClr val="0000FF"/>
                </a:solidFill>
                <a:latin typeface="Cambria" panose="02040503050406030204" pitchFamily="18" charset="0"/>
                <a:ea typeface="標楷體" pitchFamily="65" charset="-120"/>
              </a:rPr>
              <a:t>1)</a:t>
            </a:r>
            <a:endParaRPr lang="zh-HK" altLang="en-US" sz="44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385192" y="1412776"/>
            <a:ext cx="8363272" cy="5040560"/>
          </a:xfrm>
        </p:spPr>
        <p:style>
          <a:lnRef idx="1">
            <a:schemeClr val="accent6"/>
          </a:lnRef>
          <a:fillRef idx="2">
            <a:schemeClr val="accent6"/>
          </a:fillRef>
          <a:effectRef idx="1">
            <a:schemeClr val="accent6"/>
          </a:effectRef>
          <a:fontRef idx="minor">
            <a:schemeClr val="dk1"/>
          </a:fontRef>
        </p:style>
        <p:txBody>
          <a:bodyPr>
            <a:normAutofit/>
          </a:bodyPr>
          <a:lstStyle/>
          <a:p>
            <a:pPr marL="452438" lvl="1" indent="-452438" algn="just" hangingPunct="0">
              <a:lnSpc>
                <a:spcPct val="90000"/>
              </a:lnSpc>
              <a:spcAft>
                <a:spcPts val="600"/>
              </a:spcAft>
              <a:buClrTx/>
              <a:buBlip>
                <a:blip r:embed="rId2"/>
              </a:buBlip>
            </a:pPr>
            <a:r>
              <a:rPr lang="en-US" altLang="zh-TW" sz="3600" dirty="0" smtClean="0">
                <a:latin typeface="Cambria" panose="02040503050406030204" pitchFamily="18" charset="0"/>
                <a:ea typeface="標楷體" pitchFamily="65" charset="-120"/>
              </a:rPr>
              <a:t>Declaration of School Supervisor of KG</a:t>
            </a:r>
            <a:endParaRPr lang="en-US" altLang="zh-HK" sz="3600" dirty="0">
              <a:latin typeface="Cambria" panose="02040503050406030204" pitchFamily="18" charset="0"/>
              <a:ea typeface="標楷體" pitchFamily="65" charset="-120"/>
            </a:endParaRPr>
          </a:p>
          <a:p>
            <a:pPr marL="895350" lvl="4" indent="-355600" algn="just" hangingPunct="0">
              <a:lnSpc>
                <a:spcPct val="90000"/>
              </a:lnSpc>
              <a:spcAft>
                <a:spcPts val="600"/>
              </a:spcAft>
              <a:buClrTx/>
              <a:buBlip>
                <a:blip r:embed="rId3"/>
              </a:buBlip>
            </a:pPr>
            <a:r>
              <a:rPr lang="en-US" altLang="zh-TW" sz="3600" dirty="0" smtClean="0">
                <a:latin typeface="Cambria" panose="02040503050406030204" pitchFamily="18" charset="0"/>
                <a:ea typeface="標楷體" pitchFamily="65" charset="-120"/>
              </a:rPr>
              <a:t>whether the KG has been granted approval for joining the Scheme; and</a:t>
            </a:r>
            <a:endParaRPr lang="zh-TW" altLang="zh-HK" sz="3600" dirty="0">
              <a:latin typeface="Cambria" panose="02040503050406030204" pitchFamily="18" charset="0"/>
              <a:ea typeface="標楷體" pitchFamily="65" charset="-120"/>
            </a:endParaRPr>
          </a:p>
          <a:p>
            <a:pPr marL="895350" lvl="4" indent="-355600" algn="just" hangingPunct="0">
              <a:lnSpc>
                <a:spcPct val="90000"/>
              </a:lnSpc>
              <a:spcAft>
                <a:spcPts val="600"/>
              </a:spcAft>
              <a:buClrTx/>
              <a:buBlip>
                <a:blip r:embed="rId3"/>
              </a:buBlip>
            </a:pPr>
            <a:r>
              <a:rPr lang="en-US" altLang="zh-TW" sz="3600" dirty="0" smtClean="0">
                <a:latin typeface="Cambria" panose="02040503050406030204" pitchFamily="18" charset="0"/>
                <a:ea typeface="標楷體" pitchFamily="65" charset="-120"/>
              </a:rPr>
              <a:t>whether the KG is currently in receipt of rental subsidy under the existing Rent Reimbursement Scheme</a:t>
            </a:r>
            <a:endParaRPr lang="en-US" altLang="zh-TW" sz="3600" dirty="0">
              <a:latin typeface="Cambria" panose="02040503050406030204" pitchFamily="18" charset="0"/>
              <a:ea typeface="標楷體" pitchFamily="65" charset="-120"/>
            </a:endParaRPr>
          </a:p>
          <a:p>
            <a:endParaRPr lang="zh-HK" altLang="en-US" sz="4000" dirty="0"/>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54</a:t>
            </a:fld>
            <a:endParaRPr lang="zh-HK" altLang="en-US"/>
          </a:p>
        </p:txBody>
      </p:sp>
    </p:spTree>
    <p:extLst>
      <p:ext uri="{BB962C8B-B14F-4D97-AF65-F5344CB8AC3E}">
        <p14:creationId xmlns:p14="http://schemas.microsoft.com/office/powerpoint/2010/main" val="21987697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756002"/>
          </a:xfrm>
        </p:spPr>
        <p:txBody>
          <a:bodyPr>
            <a:noAutofit/>
          </a:bodyPr>
          <a:lstStyle/>
          <a:p>
            <a:pPr algn="ctr"/>
            <a:r>
              <a:rPr lang="en-US" altLang="zh-TW" sz="4400" b="1" dirty="0">
                <a:solidFill>
                  <a:srgbClr val="0000FF"/>
                </a:solidFill>
                <a:latin typeface="Cambria" panose="02040503050406030204" pitchFamily="18" charset="0"/>
                <a:ea typeface="標楷體" pitchFamily="65" charset="-120"/>
              </a:rPr>
              <a:t>E-application (Schedule 2)</a:t>
            </a:r>
            <a:endParaRPr lang="zh-HK" altLang="en-US" sz="4400" b="1" dirty="0">
              <a:solidFill>
                <a:srgbClr val="0000FF"/>
              </a:solidFill>
              <a:latin typeface="Cambria" panose="02040503050406030204" pitchFamily="18" charset="0"/>
              <a:ea typeface="標楷體" pitchFamily="65" charset="-120"/>
            </a:endParaRPr>
          </a:p>
        </p:txBody>
      </p:sp>
      <p:sp>
        <p:nvSpPr>
          <p:cNvPr id="3" name="內容版面配置區 2"/>
          <p:cNvSpPr>
            <a:spLocks noGrp="1"/>
          </p:cNvSpPr>
          <p:nvPr>
            <p:ph idx="1"/>
          </p:nvPr>
        </p:nvSpPr>
        <p:spPr>
          <a:xfrm>
            <a:off x="395536" y="980728"/>
            <a:ext cx="8352928" cy="4968552"/>
          </a:xfrm>
        </p:spPr>
        <p:style>
          <a:lnRef idx="1">
            <a:schemeClr val="accent6"/>
          </a:lnRef>
          <a:fillRef idx="2">
            <a:schemeClr val="accent6"/>
          </a:fillRef>
          <a:effectRef idx="1">
            <a:schemeClr val="accent6"/>
          </a:effectRef>
          <a:fontRef idx="minor">
            <a:schemeClr val="dk1"/>
          </a:fontRef>
        </p:style>
        <p:txBody>
          <a:bodyPr>
            <a:noAutofit/>
          </a:bodyPr>
          <a:lstStyle/>
          <a:p>
            <a:pPr marL="452438" lvl="1" indent="-452438" hangingPunct="0">
              <a:lnSpc>
                <a:spcPct val="90000"/>
              </a:lnSpc>
              <a:spcAft>
                <a:spcPts val="600"/>
              </a:spcAft>
              <a:buClrTx/>
              <a:buBlip>
                <a:blip r:embed="rId3"/>
              </a:buBlip>
            </a:pPr>
            <a:r>
              <a:rPr lang="en-US" altLang="zh-TW" sz="3000" dirty="0" smtClean="0">
                <a:latin typeface="Cambria" panose="02040503050406030204" pitchFamily="18" charset="0"/>
                <a:ea typeface="標楷體" pitchFamily="65" charset="-120"/>
              </a:rPr>
              <a:t>Eligible </a:t>
            </a:r>
            <a:r>
              <a:rPr lang="en-US" altLang="zh-TW" sz="3000" dirty="0">
                <a:latin typeface="Cambria" panose="02040503050406030204" pitchFamily="18" charset="0"/>
                <a:ea typeface="標楷體" pitchFamily="65" charset="-120"/>
              </a:rPr>
              <a:t>Scheme-KGs are required to provide the estimated enrolment as of September of the  school year for the KG </a:t>
            </a:r>
            <a:r>
              <a:rPr lang="en-US" altLang="zh-TW" sz="3000" dirty="0" smtClean="0">
                <a:latin typeface="Cambria" panose="02040503050406030204" pitchFamily="18" charset="0"/>
                <a:ea typeface="標楷體" pitchFamily="65" charset="-120"/>
              </a:rPr>
              <a:t>section (if applicable)</a:t>
            </a:r>
            <a:endParaRPr lang="zh-TW" altLang="en-US" sz="3000" dirty="0">
              <a:latin typeface="Cambria" panose="02040503050406030204" pitchFamily="18" charset="0"/>
              <a:ea typeface="標楷體" pitchFamily="65" charset="-120"/>
            </a:endParaRPr>
          </a:p>
          <a:p>
            <a:pPr marL="895350" lvl="4" indent="-355600" algn="just" hangingPunct="0">
              <a:lnSpc>
                <a:spcPct val="90000"/>
              </a:lnSpc>
              <a:spcAft>
                <a:spcPts val="600"/>
              </a:spcAft>
              <a:buClrTx/>
              <a:buBlip>
                <a:blip r:embed="rId4"/>
              </a:buBlip>
            </a:pPr>
            <a:r>
              <a:rPr lang="en-US" altLang="zh-TW" sz="3000" dirty="0" smtClean="0">
                <a:latin typeface="Cambria" panose="02040503050406030204" pitchFamily="18" charset="0"/>
                <a:ea typeface="標楷體" pitchFamily="65" charset="-120"/>
              </a:rPr>
              <a:t>by </a:t>
            </a:r>
            <a:r>
              <a:rPr lang="en-US" altLang="zh-TW" sz="3000" dirty="0">
                <a:latin typeface="Cambria" panose="02040503050406030204" pitchFamily="18" charset="0"/>
                <a:ea typeface="標楷體" pitchFamily="65" charset="-120"/>
              </a:rPr>
              <a:t>level [i.e. nursery (K1), lower KG (K2) and upper KG (K3) classes</a:t>
            </a:r>
            <a:r>
              <a:rPr lang="en-US" altLang="zh-TW" sz="3000" dirty="0" smtClean="0">
                <a:latin typeface="Cambria" panose="02040503050406030204" pitchFamily="18" charset="0"/>
                <a:ea typeface="標楷體" pitchFamily="65" charset="-120"/>
              </a:rPr>
              <a:t>)];</a:t>
            </a:r>
            <a:endParaRPr lang="zh-TW" altLang="en-US" sz="3000" dirty="0">
              <a:latin typeface="Cambria" panose="02040503050406030204" pitchFamily="18" charset="0"/>
              <a:ea typeface="標楷體" pitchFamily="65" charset="-120"/>
            </a:endParaRPr>
          </a:p>
          <a:p>
            <a:pPr marL="895350" lvl="4" indent="-355600" algn="just" hangingPunct="0">
              <a:lnSpc>
                <a:spcPct val="90000"/>
              </a:lnSpc>
              <a:spcAft>
                <a:spcPts val="600"/>
              </a:spcAft>
              <a:buClrTx/>
              <a:buBlip>
                <a:blip r:embed="rId4"/>
              </a:buBlip>
            </a:pPr>
            <a:r>
              <a:rPr lang="en-US" altLang="zh-TW" sz="3000" dirty="0" smtClean="0">
                <a:latin typeface="Cambria" panose="02040503050406030204" pitchFamily="18" charset="0"/>
                <a:ea typeface="標楷體" pitchFamily="65" charset="-120"/>
              </a:rPr>
              <a:t>by </a:t>
            </a:r>
            <a:r>
              <a:rPr lang="en-US" altLang="zh-TW" sz="3000" dirty="0">
                <a:latin typeface="Cambria" panose="02040503050406030204" pitchFamily="18" charset="0"/>
                <a:ea typeface="標楷體" pitchFamily="65" charset="-120"/>
              </a:rPr>
              <a:t>session [i.e. AM, PM and whole-day (WD)]; </a:t>
            </a:r>
            <a:endParaRPr lang="en-US" altLang="zh-TW" sz="3000" dirty="0" smtClean="0">
              <a:latin typeface="Cambria" panose="02040503050406030204" pitchFamily="18" charset="0"/>
              <a:ea typeface="標楷體" pitchFamily="65" charset="-120"/>
            </a:endParaRPr>
          </a:p>
          <a:p>
            <a:pPr marL="895350" lvl="4" indent="-355600" algn="just" hangingPunct="0">
              <a:lnSpc>
                <a:spcPct val="90000"/>
              </a:lnSpc>
              <a:spcAft>
                <a:spcPts val="600"/>
              </a:spcAft>
              <a:buClrTx/>
              <a:buBlip>
                <a:blip r:embed="rId4"/>
              </a:buBlip>
            </a:pPr>
            <a:r>
              <a:rPr lang="en-US" altLang="zh-TW" sz="3000" dirty="0" smtClean="0">
                <a:latin typeface="Cambria" panose="02040503050406030204" pitchFamily="18" charset="0"/>
                <a:ea typeface="標楷體" pitchFamily="65" charset="-120"/>
              </a:rPr>
              <a:t>by </a:t>
            </a:r>
            <a:r>
              <a:rPr lang="en-US" altLang="zh-TW" sz="3000" dirty="0">
                <a:latin typeface="Cambria" panose="02040503050406030204" pitchFamily="18" charset="0"/>
                <a:ea typeface="標楷體" pitchFamily="65" charset="-120"/>
              </a:rPr>
              <a:t>stream (local and non-local curriculum</a:t>
            </a:r>
            <a:r>
              <a:rPr lang="en-US" altLang="zh-TW" sz="3000" dirty="0" smtClean="0">
                <a:latin typeface="Cambria" panose="02040503050406030204" pitchFamily="18" charset="0"/>
                <a:ea typeface="標楷體" pitchFamily="65" charset="-120"/>
              </a:rPr>
              <a:t>);</a:t>
            </a:r>
          </a:p>
          <a:p>
            <a:pPr marL="895350" lvl="4" indent="-355600" algn="just" hangingPunct="0">
              <a:lnSpc>
                <a:spcPct val="90000"/>
              </a:lnSpc>
              <a:spcAft>
                <a:spcPts val="600"/>
              </a:spcAft>
              <a:buClrTx/>
              <a:buBlip>
                <a:blip r:embed="rId4"/>
              </a:buBlip>
            </a:pPr>
            <a:r>
              <a:rPr lang="en-US" altLang="zh-TW" sz="3000" dirty="0" smtClean="0">
                <a:latin typeface="Cambria" panose="02040503050406030204" pitchFamily="18" charset="0"/>
                <a:ea typeface="標楷體" pitchFamily="65" charset="-120"/>
              </a:rPr>
              <a:t>estimated </a:t>
            </a:r>
            <a:r>
              <a:rPr lang="en-US" altLang="zh-TW" sz="3000" dirty="0">
                <a:latin typeface="Cambria" panose="02040503050406030204" pitchFamily="18" charset="0"/>
                <a:ea typeface="標楷體" pitchFamily="65" charset="-120"/>
              </a:rPr>
              <a:t>enrolment for the CCC </a:t>
            </a:r>
            <a:r>
              <a:rPr lang="en-US" altLang="zh-TW" sz="3000" dirty="0" smtClean="0">
                <a:latin typeface="Cambria" panose="02040503050406030204" pitchFamily="18" charset="0"/>
                <a:ea typeface="標楷體" pitchFamily="65" charset="-120"/>
              </a:rPr>
              <a:t>section</a:t>
            </a:r>
            <a:endParaRPr lang="zh-TW" altLang="en-US" sz="3000" dirty="0">
              <a:latin typeface="Cambria" panose="02040503050406030204" pitchFamily="18" charset="0"/>
              <a:ea typeface="標楷體" pitchFamily="65" charset="-120"/>
            </a:endParaRPr>
          </a:p>
          <a:p>
            <a:pPr marL="0" lvl="1" indent="0" hangingPunct="0">
              <a:spcAft>
                <a:spcPts val="600"/>
              </a:spcAft>
              <a:buClrTx/>
              <a:buNone/>
            </a:pPr>
            <a:endParaRPr lang="en-US" altLang="zh-TW" sz="2400" dirty="0" smtClean="0">
              <a:latin typeface="+mn-ea"/>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55</a:t>
            </a:fld>
            <a:endParaRPr lang="zh-HK" altLang="en-US"/>
          </a:p>
        </p:txBody>
      </p:sp>
    </p:spTree>
    <p:extLst>
      <p:ext uri="{BB962C8B-B14F-4D97-AF65-F5344CB8AC3E}">
        <p14:creationId xmlns:p14="http://schemas.microsoft.com/office/powerpoint/2010/main" val="11960949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440750"/>
            <a:ext cx="7776864" cy="756002"/>
          </a:xfrm>
        </p:spPr>
        <p:txBody>
          <a:bodyPr>
            <a:normAutofit/>
          </a:bodyPr>
          <a:lstStyle/>
          <a:p>
            <a:pPr algn="ctr"/>
            <a:r>
              <a:rPr lang="en-US" altLang="zh-TW" sz="4000" b="1" dirty="0">
                <a:solidFill>
                  <a:srgbClr val="0000FF"/>
                </a:solidFill>
                <a:latin typeface="Cambria" panose="02040503050406030204" pitchFamily="18" charset="0"/>
                <a:ea typeface="標楷體" pitchFamily="65" charset="-120"/>
              </a:rPr>
              <a:t>E-application (Schedule 2)</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395536" y="1340768"/>
            <a:ext cx="8352928" cy="4968552"/>
          </a:xfrm>
        </p:spPr>
        <p:style>
          <a:lnRef idx="1">
            <a:schemeClr val="accent6"/>
          </a:lnRef>
          <a:fillRef idx="2">
            <a:schemeClr val="accent6"/>
          </a:fillRef>
          <a:effectRef idx="1">
            <a:schemeClr val="accent6"/>
          </a:effectRef>
          <a:fontRef idx="minor">
            <a:schemeClr val="dk1"/>
          </a:fontRef>
        </p:style>
        <p:txBody>
          <a:bodyPr>
            <a:noAutofit/>
          </a:bodyPr>
          <a:lstStyle/>
          <a:p>
            <a:pPr marL="539750" indent="-539750" algn="just">
              <a:buBlip>
                <a:blip r:embed="rId2"/>
              </a:buBlip>
            </a:pPr>
            <a:r>
              <a:rPr lang="en-US" altLang="zh-TW" sz="2800" dirty="0">
                <a:latin typeface="Cambria" panose="02040503050406030204" pitchFamily="18" charset="0"/>
                <a:ea typeface="標楷體" pitchFamily="65" charset="-120"/>
              </a:rPr>
              <a:t>Provision of enrolment information in Schedule 2 based on admission of the students should be strictly in accordance with the approved permitted accommodation (P.A.) of each classroom</a:t>
            </a:r>
            <a:r>
              <a:rPr lang="en-US" altLang="zh-TW" sz="2800" dirty="0" smtClean="0">
                <a:latin typeface="Cambria" panose="02040503050406030204" pitchFamily="18" charset="0"/>
                <a:ea typeface="標楷體" pitchFamily="65" charset="-120"/>
              </a:rPr>
              <a:t>.</a:t>
            </a:r>
            <a:endParaRPr lang="zh-TW" altLang="en-US" sz="2800" dirty="0">
              <a:latin typeface="Cambria" panose="02040503050406030204" pitchFamily="18" charset="0"/>
              <a:ea typeface="標楷體" pitchFamily="65" charset="-120"/>
            </a:endParaRPr>
          </a:p>
          <a:p>
            <a:pPr marL="539750" indent="-539750" algn="just">
              <a:buBlip>
                <a:blip r:embed="rId2"/>
              </a:buBlip>
            </a:pPr>
            <a:r>
              <a:rPr lang="en-US" altLang="zh-TW" sz="2800" dirty="0">
                <a:latin typeface="Cambria" panose="02040503050406030204" pitchFamily="18" charset="0"/>
                <a:ea typeface="標楷體" pitchFamily="65" charset="-120"/>
              </a:rPr>
              <a:t>The classroom designation and the corresponding P.A. information is obtained from the Certificate of Accommodation of individual KGs and entered in the relevant sections of Schedule 2.</a:t>
            </a: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56</a:t>
            </a:fld>
            <a:endParaRPr lang="zh-HK" altLang="en-US"/>
          </a:p>
        </p:txBody>
      </p:sp>
    </p:spTree>
    <p:extLst>
      <p:ext uri="{BB962C8B-B14F-4D97-AF65-F5344CB8AC3E}">
        <p14:creationId xmlns:p14="http://schemas.microsoft.com/office/powerpoint/2010/main" val="12887917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116632"/>
            <a:ext cx="7467600" cy="720080"/>
          </a:xfrm>
        </p:spPr>
        <p:txBody>
          <a:bodyPr>
            <a:normAutofit/>
          </a:bodyPr>
          <a:lstStyle/>
          <a:p>
            <a:pPr algn="ctr"/>
            <a:r>
              <a:rPr lang="en-US" altLang="zh-TW" sz="4000" b="1" dirty="0">
                <a:solidFill>
                  <a:srgbClr val="0000FF"/>
                </a:solidFill>
                <a:latin typeface="Cambria" panose="02040503050406030204" pitchFamily="18" charset="0"/>
                <a:ea typeface="標楷體" pitchFamily="65" charset="-120"/>
              </a:rPr>
              <a:t>E-application (Schedule 2)</a:t>
            </a:r>
            <a:endParaRPr lang="zh-HK" altLang="en-US" sz="4000" b="1" dirty="0"/>
          </a:p>
        </p:txBody>
      </p:sp>
      <p:sp>
        <p:nvSpPr>
          <p:cNvPr id="3" name="內容版面配置區 2"/>
          <p:cNvSpPr>
            <a:spLocks noGrp="1"/>
          </p:cNvSpPr>
          <p:nvPr>
            <p:ph idx="1"/>
          </p:nvPr>
        </p:nvSpPr>
        <p:spPr>
          <a:xfrm>
            <a:off x="467544" y="908720"/>
            <a:ext cx="8424936" cy="5616624"/>
          </a:xfrm>
        </p:spPr>
        <p:style>
          <a:lnRef idx="1">
            <a:schemeClr val="accent6"/>
          </a:lnRef>
          <a:fillRef idx="2">
            <a:schemeClr val="accent6"/>
          </a:fillRef>
          <a:effectRef idx="1">
            <a:schemeClr val="accent6"/>
          </a:effectRef>
          <a:fontRef idx="minor">
            <a:schemeClr val="dk1"/>
          </a:fontRef>
        </p:style>
        <p:txBody>
          <a:bodyPr>
            <a:normAutofit fontScale="40000" lnSpcReduction="20000"/>
          </a:bodyPr>
          <a:lstStyle/>
          <a:p>
            <a:pPr marL="342900" indent="-342900" algn="just">
              <a:lnSpc>
                <a:spcPct val="150000"/>
              </a:lnSpc>
              <a:buBlip>
                <a:blip r:embed="rId2"/>
              </a:buBlip>
            </a:pPr>
            <a:r>
              <a:rPr lang="en-US" altLang="zh-TW" sz="7400" dirty="0">
                <a:latin typeface="Cambria" panose="02040503050406030204" pitchFamily="18" charset="0"/>
                <a:ea typeface="標楷體" pitchFamily="65" charset="-120"/>
              </a:rPr>
              <a:t>KGs should check the P.A. information therein against its Certificate of Accommodation</a:t>
            </a:r>
            <a:r>
              <a:rPr lang="en-US" altLang="zh-TW" sz="7400" dirty="0" smtClean="0">
                <a:latin typeface="Cambria" panose="02040503050406030204" pitchFamily="18" charset="0"/>
                <a:ea typeface="標楷體" pitchFamily="65" charset="-120"/>
              </a:rPr>
              <a:t>.</a:t>
            </a:r>
          </a:p>
          <a:p>
            <a:pPr marL="342900" indent="-342900" algn="just">
              <a:lnSpc>
                <a:spcPct val="150000"/>
              </a:lnSpc>
              <a:buBlip>
                <a:blip r:embed="rId2"/>
              </a:buBlip>
            </a:pPr>
            <a:r>
              <a:rPr lang="en-US" altLang="zh-TW" sz="7400" dirty="0">
                <a:latin typeface="Cambria" panose="02040503050406030204" pitchFamily="18" charset="0"/>
                <a:ea typeface="標楷體" pitchFamily="65" charset="-120"/>
              </a:rPr>
              <a:t>If it is found that there are discrepancies between the pre-filled information and the information on its Certificate of Accommodation, KGs should contact their respective </a:t>
            </a:r>
            <a:r>
              <a:rPr lang="en-US" altLang="zh-TW" sz="7400" dirty="0" smtClean="0">
                <a:latin typeface="Cambria" panose="02040503050406030204" pitchFamily="18" charset="0"/>
                <a:ea typeface="標楷體" pitchFamily="65" charset="-120"/>
              </a:rPr>
              <a:t>SDOs/ServOs </a:t>
            </a:r>
            <a:r>
              <a:rPr lang="en-US" altLang="zh-TW" sz="7400" dirty="0">
                <a:latin typeface="Cambria" panose="02040503050406030204" pitchFamily="18" charset="0"/>
                <a:ea typeface="標楷體" pitchFamily="65" charset="-120"/>
              </a:rPr>
              <a:t>for revising the P.A. information stored in the system, if required</a:t>
            </a:r>
            <a:r>
              <a:rPr lang="en-US" altLang="zh-TW" sz="7400" dirty="0" smtClean="0">
                <a:latin typeface="Cambria" panose="02040503050406030204" pitchFamily="18" charset="0"/>
                <a:ea typeface="標楷體" pitchFamily="65" charset="-120"/>
              </a:rPr>
              <a:t>.</a:t>
            </a:r>
            <a:endParaRPr lang="zh-TW" altLang="zh-HK" sz="7400" dirty="0">
              <a:latin typeface="Cambria" panose="02040503050406030204" pitchFamily="18" charset="0"/>
              <a:ea typeface="標楷體" pitchFamily="65" charset="-120"/>
            </a:endParaRPr>
          </a:p>
          <a:p>
            <a:endParaRPr lang="zh-HK" altLang="en-US" sz="3600" dirty="0"/>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57</a:t>
            </a:fld>
            <a:endParaRPr lang="zh-HK" altLang="en-US"/>
          </a:p>
        </p:txBody>
      </p:sp>
    </p:spTree>
    <p:extLst>
      <p:ext uri="{BB962C8B-B14F-4D97-AF65-F5344CB8AC3E}">
        <p14:creationId xmlns:p14="http://schemas.microsoft.com/office/powerpoint/2010/main" val="4331116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404664"/>
            <a:ext cx="7467600" cy="562074"/>
          </a:xfrm>
        </p:spPr>
        <p:txBody>
          <a:bodyPr>
            <a:normAutofit fontScale="90000"/>
          </a:bodyPr>
          <a:lstStyle/>
          <a:p>
            <a:pPr algn="ctr"/>
            <a:r>
              <a:rPr lang="en-US" altLang="zh-TW" sz="3200" b="1" dirty="0">
                <a:solidFill>
                  <a:srgbClr val="0000FF"/>
                </a:solidFill>
                <a:latin typeface="Cambria" panose="02040503050406030204" pitchFamily="18" charset="0"/>
                <a:ea typeface="標楷體" pitchFamily="65" charset="-120"/>
              </a:rPr>
              <a:t>E-application (Schedule 2)</a:t>
            </a:r>
            <a:endParaRPr lang="zh-TW" altLang="en-US" b="1" dirty="0"/>
          </a:p>
        </p:txBody>
      </p:sp>
      <p:sp>
        <p:nvSpPr>
          <p:cNvPr id="4" name="內容版面配置區 3"/>
          <p:cNvSpPr txBox="1">
            <a:spLocks noGrp="1"/>
          </p:cNvSpPr>
          <p:nvPr>
            <p:ph idx="1"/>
          </p:nvPr>
        </p:nvSpPr>
        <p:spPr>
          <a:xfrm>
            <a:off x="453826" y="2671987"/>
            <a:ext cx="8294638" cy="1791260"/>
          </a:xfrm>
          <a:prstGeom prst="rect">
            <a:avLst/>
          </a:prstGeom>
          <a:solidFill>
            <a:srgbClr val="FFFF99"/>
          </a:solidFill>
          <a:ln w="54991" cmpd="thickThin">
            <a:solidFill>
              <a:schemeClr val="accent4"/>
            </a:solidFill>
            <a:prstDash val="sysDash"/>
          </a:ln>
        </p:spPr>
        <p:txBody>
          <a:bodyPr wrap="square" rtlCol="0" anchor="ctr">
            <a:spAutoFit/>
          </a:bodyPr>
          <a:lstStyle/>
          <a:p>
            <a:pPr marL="0" indent="0" algn="just">
              <a:buNone/>
            </a:pPr>
            <a:r>
              <a:rPr lang="en-US" altLang="zh-HK" sz="2400" dirty="0" smtClean="0">
                <a:solidFill>
                  <a:srgbClr val="FF0000"/>
                </a:solidFill>
                <a:sym typeface="Wingdings"/>
              </a:rPr>
              <a:t> </a:t>
            </a:r>
            <a:r>
              <a:rPr lang="en-US" altLang="zh-HK" sz="2400" dirty="0" smtClean="0">
                <a:latin typeface="Cambria" panose="02040503050406030204" pitchFamily="18" charset="0"/>
              </a:rPr>
              <a:t>Reporting </a:t>
            </a:r>
            <a:r>
              <a:rPr lang="en-US" altLang="zh-HK" sz="2400" dirty="0">
                <a:latin typeface="Cambria" panose="02040503050406030204" pitchFamily="18" charset="0"/>
              </a:rPr>
              <a:t>enrolment of both AM &amp; WD students in the same </a:t>
            </a:r>
            <a:endParaRPr lang="en-US" altLang="zh-HK" sz="2400" dirty="0" smtClean="0">
              <a:latin typeface="Cambria" panose="02040503050406030204" pitchFamily="18" charset="0"/>
            </a:endParaRPr>
          </a:p>
          <a:p>
            <a:pPr marL="0" indent="0" algn="just">
              <a:buNone/>
            </a:pPr>
            <a:r>
              <a:rPr lang="en-US" altLang="zh-HK" sz="2400" dirty="0" smtClean="0">
                <a:latin typeface="Cambria" panose="02040503050406030204" pitchFamily="18" charset="0"/>
              </a:rPr>
              <a:t>    classroom </a:t>
            </a:r>
            <a:r>
              <a:rPr lang="en-US" altLang="zh-HK" sz="2400" dirty="0">
                <a:latin typeface="Cambria" panose="02040503050406030204" pitchFamily="18" charset="0"/>
              </a:rPr>
              <a:t>would be </a:t>
            </a:r>
            <a:r>
              <a:rPr lang="en-US" altLang="zh-HK" sz="2400" dirty="0" smtClean="0">
                <a:latin typeface="Cambria" panose="02040503050406030204" pitchFamily="18" charset="0"/>
              </a:rPr>
              <a:t>accepted;</a:t>
            </a:r>
            <a:endParaRPr lang="en-US" altLang="zh-HK" sz="2400" dirty="0">
              <a:latin typeface="Cambria" panose="02040503050406030204" pitchFamily="18" charset="0"/>
            </a:endParaRPr>
          </a:p>
          <a:p>
            <a:pPr marL="0" indent="0" algn="just">
              <a:buNone/>
            </a:pPr>
            <a:r>
              <a:rPr lang="en-US" altLang="zh-HK" sz="2400" dirty="0" smtClean="0">
                <a:solidFill>
                  <a:srgbClr val="FF0000"/>
                </a:solidFill>
                <a:latin typeface="Cambria" panose="02040503050406030204" pitchFamily="18" charset="0"/>
                <a:sym typeface="Wingdings"/>
              </a:rPr>
              <a:t> </a:t>
            </a:r>
            <a:r>
              <a:rPr lang="en-US" altLang="zh-HK" sz="2400" dirty="0" smtClean="0">
                <a:latin typeface="Cambria" panose="02040503050406030204" pitchFamily="18" charset="0"/>
              </a:rPr>
              <a:t>Reporting </a:t>
            </a:r>
            <a:r>
              <a:rPr lang="en-US" altLang="zh-HK" sz="2400" dirty="0">
                <a:latin typeface="Cambria" panose="02040503050406030204" pitchFamily="18" charset="0"/>
              </a:rPr>
              <a:t>enrolment of both PM &amp; WD students in the </a:t>
            </a:r>
            <a:r>
              <a:rPr lang="en-US" altLang="zh-HK" sz="2400" dirty="0" smtClean="0">
                <a:latin typeface="Cambria" panose="02040503050406030204" pitchFamily="18" charset="0"/>
              </a:rPr>
              <a:t>same</a:t>
            </a:r>
          </a:p>
          <a:p>
            <a:pPr marL="0" indent="0" algn="just">
              <a:buNone/>
            </a:pPr>
            <a:r>
              <a:rPr lang="en-US" altLang="zh-HK" sz="2400" dirty="0" smtClean="0">
                <a:latin typeface="Cambria" panose="02040503050406030204" pitchFamily="18" charset="0"/>
              </a:rPr>
              <a:t>    classroom </a:t>
            </a:r>
            <a:r>
              <a:rPr lang="en-US" altLang="zh-HK" sz="2400" dirty="0">
                <a:latin typeface="Cambria" panose="02040503050406030204" pitchFamily="18" charset="0"/>
              </a:rPr>
              <a:t>would NOT be </a:t>
            </a:r>
            <a:r>
              <a:rPr lang="en-US" altLang="zh-HK" sz="2400" dirty="0" smtClean="0">
                <a:latin typeface="Cambria" panose="02040503050406030204" pitchFamily="18" charset="0"/>
              </a:rPr>
              <a:t>accepted.</a:t>
            </a:r>
            <a:endParaRPr lang="zh-HK" altLang="en-US" sz="2400" dirty="0">
              <a:latin typeface="Cambria" panose="02040503050406030204" pitchFamily="18" charset="0"/>
            </a:endParaRPr>
          </a:p>
        </p:txBody>
      </p:sp>
      <p:sp>
        <p:nvSpPr>
          <p:cNvPr id="3" name="投影片編號版面配置區 2"/>
          <p:cNvSpPr>
            <a:spLocks noGrp="1"/>
          </p:cNvSpPr>
          <p:nvPr>
            <p:ph type="sldNum" sz="quarter" idx="12"/>
          </p:nvPr>
        </p:nvSpPr>
        <p:spPr/>
        <p:txBody>
          <a:bodyPr/>
          <a:lstStyle/>
          <a:p>
            <a:fld id="{0BC39BD0-34F9-4C81-8138-0CFBCA089D39}" type="slidenum">
              <a:rPr lang="zh-HK" altLang="en-US" smtClean="0"/>
              <a:pPr/>
              <a:t>58</a:t>
            </a:fld>
            <a:endParaRPr lang="zh-HK" altLang="en-US"/>
          </a:p>
        </p:txBody>
      </p:sp>
      <p:sp>
        <p:nvSpPr>
          <p:cNvPr id="6" name="文字方塊 5"/>
          <p:cNvSpPr txBox="1"/>
          <p:nvPr/>
        </p:nvSpPr>
        <p:spPr>
          <a:xfrm>
            <a:off x="428327" y="4797152"/>
            <a:ext cx="8320135" cy="954107"/>
          </a:xfrm>
          <a:prstGeom prst="rect">
            <a:avLst/>
          </a:prstGeom>
          <a:solidFill>
            <a:srgbClr val="FFFF99"/>
          </a:solidFill>
          <a:ln w="54991" cmpd="thickThin">
            <a:solidFill>
              <a:schemeClr val="accent4"/>
            </a:solidFill>
            <a:prstDash val="sysDash"/>
          </a:ln>
        </p:spPr>
        <p:txBody>
          <a:bodyPr wrap="square" rtlCol="0" anchor="ctr">
            <a:spAutoFit/>
          </a:bodyPr>
          <a:lstStyle/>
          <a:p>
            <a:pPr marL="268288" indent="-268288"/>
            <a:r>
              <a:rPr lang="en-US" altLang="zh-HK" sz="3200" dirty="0" smtClean="0">
                <a:solidFill>
                  <a:srgbClr val="FF0000"/>
                </a:solidFill>
                <a:latin typeface="Cambria" panose="02040503050406030204" pitchFamily="18" charset="0"/>
                <a:sym typeface="Wingdings"/>
              </a:rPr>
              <a:t> </a:t>
            </a:r>
            <a:r>
              <a:rPr lang="en-US" altLang="zh-HK" sz="2400" dirty="0" smtClean="0">
                <a:latin typeface="Cambria" panose="02040503050406030204" pitchFamily="18" charset="0"/>
              </a:rPr>
              <a:t>Reporting </a:t>
            </a:r>
            <a:r>
              <a:rPr lang="en-US" altLang="zh-HK" sz="2400" dirty="0">
                <a:latin typeface="Cambria" panose="02040503050406030204" pitchFamily="18" charset="0"/>
              </a:rPr>
              <a:t>students of different levels (i.e. K1, K2 &amp; </a:t>
            </a:r>
            <a:r>
              <a:rPr lang="en-US" altLang="zh-HK" sz="2400" dirty="0" smtClean="0">
                <a:latin typeface="Cambria" panose="02040503050406030204" pitchFamily="18" charset="0"/>
              </a:rPr>
              <a:t>K3)</a:t>
            </a:r>
          </a:p>
          <a:p>
            <a:pPr marL="268288" indent="-268288"/>
            <a:r>
              <a:rPr lang="en-US" altLang="zh-HK" sz="2400" dirty="0" smtClean="0">
                <a:latin typeface="Cambria" panose="02040503050406030204" pitchFamily="18" charset="0"/>
              </a:rPr>
              <a:t>      in </a:t>
            </a:r>
            <a:r>
              <a:rPr lang="en-US" altLang="zh-HK" sz="2400" dirty="0">
                <a:latin typeface="Cambria" panose="02040503050406030204" pitchFamily="18" charset="0"/>
              </a:rPr>
              <a:t>the same classroom in any session would be </a:t>
            </a:r>
            <a:r>
              <a:rPr lang="en-US" altLang="zh-HK" sz="2400" dirty="0" smtClean="0">
                <a:latin typeface="Cambria" panose="02040503050406030204" pitchFamily="18" charset="0"/>
              </a:rPr>
              <a:t>accepted.</a:t>
            </a:r>
            <a:endParaRPr lang="zh-HK" altLang="en-US" sz="2400" dirty="0">
              <a:latin typeface="Cambria" panose="02040503050406030204" pitchFamily="18" charset="0"/>
            </a:endParaRPr>
          </a:p>
        </p:txBody>
      </p:sp>
      <p:sp>
        <p:nvSpPr>
          <p:cNvPr id="10" name="文字方塊 9"/>
          <p:cNvSpPr txBox="1"/>
          <p:nvPr/>
        </p:nvSpPr>
        <p:spPr>
          <a:xfrm>
            <a:off x="453826" y="1223337"/>
            <a:ext cx="8294637" cy="1200329"/>
          </a:xfrm>
          <a:prstGeom prst="rect">
            <a:avLst/>
          </a:prstGeom>
          <a:solidFill>
            <a:srgbClr val="FFFF99"/>
          </a:solidFill>
          <a:ln w="54991" cmpd="thickThin">
            <a:solidFill>
              <a:schemeClr val="accent4"/>
            </a:solidFill>
            <a:prstDash val="sysDash"/>
          </a:ln>
        </p:spPr>
        <p:txBody>
          <a:bodyPr wrap="square" rtlCol="0" anchor="ctr">
            <a:spAutoFit/>
          </a:bodyPr>
          <a:lstStyle/>
          <a:p>
            <a:pPr algn="just"/>
            <a:r>
              <a:rPr lang="en-US" altLang="zh-TW" sz="2400" dirty="0">
                <a:latin typeface="Cambria" panose="02040503050406030204" pitchFamily="18" charset="0"/>
              </a:rPr>
              <a:t>Provision of enrolment information </a:t>
            </a:r>
            <a:r>
              <a:rPr lang="en-US" altLang="zh-TW" sz="2400" dirty="0" smtClean="0">
                <a:latin typeface="Cambria" panose="02040503050406030204" pitchFamily="18" charset="0"/>
              </a:rPr>
              <a:t>based </a:t>
            </a:r>
            <a:r>
              <a:rPr lang="en-US" altLang="zh-TW" sz="2400" dirty="0">
                <a:latin typeface="Cambria" panose="02040503050406030204" pitchFamily="18" charset="0"/>
              </a:rPr>
              <a:t>on admission of the students should be strictly in accordance with the approved permitted accommodation (P.A.) of each classroom.</a:t>
            </a:r>
            <a:endParaRPr lang="zh-HK" altLang="en-US" sz="2400" dirty="0">
              <a:latin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4"/>
                                        </p:tgtEl>
                                      </p:cBhvr>
                                    </p:animEffect>
                                    <p:set>
                                      <p:cBhvr>
                                        <p:cTn id="11" dur="1" fill="hold">
                                          <p:stCondLst>
                                            <p:cond delay="499"/>
                                          </p:stCondLst>
                                        </p:cTn>
                                        <p:tgtEl>
                                          <p:spTgt spid="4"/>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0" nodeType="clickEffect">
                                  <p:stCondLst>
                                    <p:cond delay="0"/>
                                  </p:stCondLst>
                                  <p:childTnLst>
                                    <p:animEffect transition="out" filter="fade">
                                      <p:cBhvr>
                                        <p:cTn id="23" dur="500"/>
                                        <p:tgtEl>
                                          <p:spTgt spid="10"/>
                                        </p:tgtEl>
                                      </p:cBhvr>
                                    </p:animEffect>
                                    <p:set>
                                      <p:cBhvr>
                                        <p:cTn id="24"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P spid="10" grpId="0" animBg="1"/>
      <p:bldP spid="10"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850106"/>
          </a:xfrm>
        </p:spPr>
        <p:txBody>
          <a:bodyPr>
            <a:normAutofit/>
          </a:bodyPr>
          <a:lstStyle/>
          <a:p>
            <a:pPr algn="ctr"/>
            <a:r>
              <a:rPr lang="en-US" altLang="zh-TW" sz="4000" b="1" dirty="0" smtClean="0">
                <a:solidFill>
                  <a:srgbClr val="0000FF"/>
                </a:solidFill>
                <a:latin typeface="Cambria" panose="02040503050406030204" pitchFamily="18" charset="0"/>
                <a:ea typeface="標楷體" pitchFamily="65" charset="-120"/>
              </a:rPr>
              <a:t>E-application (</a:t>
            </a:r>
            <a:r>
              <a:rPr lang="en-US" altLang="zh-TW" sz="4000" b="1" dirty="0">
                <a:solidFill>
                  <a:srgbClr val="0000FF"/>
                </a:solidFill>
                <a:latin typeface="Cambria" panose="02040503050406030204" pitchFamily="18" charset="0"/>
                <a:ea typeface="標楷體" pitchFamily="65" charset="-120"/>
              </a:rPr>
              <a:t>Schedule </a:t>
            </a:r>
            <a:r>
              <a:rPr lang="en-US" altLang="zh-TW" sz="4000" b="1" dirty="0" smtClean="0">
                <a:solidFill>
                  <a:srgbClr val="0000FF"/>
                </a:solidFill>
                <a:latin typeface="Cambria" panose="02040503050406030204" pitchFamily="18" charset="0"/>
                <a:ea typeface="標楷體" pitchFamily="65" charset="-120"/>
              </a:rPr>
              <a:t>3)</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1196752"/>
            <a:ext cx="8208912" cy="5112568"/>
          </a:xfrm>
        </p:spPr>
        <p:style>
          <a:lnRef idx="1">
            <a:schemeClr val="accent6"/>
          </a:lnRef>
          <a:fillRef idx="2">
            <a:schemeClr val="accent6"/>
          </a:fillRef>
          <a:effectRef idx="1">
            <a:schemeClr val="accent6"/>
          </a:effectRef>
          <a:fontRef idx="minor">
            <a:schemeClr val="dk1"/>
          </a:fontRef>
        </p:style>
        <p:txBody>
          <a:bodyPr>
            <a:normAutofit/>
          </a:bodyPr>
          <a:lstStyle/>
          <a:p>
            <a:pPr marL="0" lvl="1" indent="0" algn="just" hangingPunct="0">
              <a:spcAft>
                <a:spcPts val="600"/>
              </a:spcAft>
              <a:buClrTx/>
              <a:buBlip>
                <a:blip r:embed="rId3"/>
              </a:buBlip>
              <a:tabLst>
                <a:tab pos="355600" algn="l"/>
              </a:tabLst>
            </a:pPr>
            <a:r>
              <a:rPr lang="en-US" altLang="zh-TW" sz="3200" dirty="0" smtClean="0">
                <a:latin typeface="標楷體" pitchFamily="65" charset="-120"/>
                <a:ea typeface="標楷體" pitchFamily="65" charset="-120"/>
              </a:rPr>
              <a:t>	</a:t>
            </a:r>
            <a:r>
              <a:rPr lang="en-US" altLang="zh-TW" sz="4400" dirty="0" smtClean="0">
                <a:latin typeface="Cambria" panose="02040503050406030204" pitchFamily="18" charset="0"/>
                <a:ea typeface="標楷體" pitchFamily="65" charset="-120"/>
              </a:rPr>
              <a:t>Rental particulars for</a:t>
            </a:r>
            <a:endParaRPr lang="en-US" altLang="zh-TW" sz="4400" dirty="0" smtClean="0">
              <a:solidFill>
                <a:srgbClr val="000000"/>
              </a:solidFill>
              <a:latin typeface="Cambria" panose="02040503050406030204" pitchFamily="18" charset="0"/>
              <a:ea typeface="標楷體" pitchFamily="65" charset="-120"/>
            </a:endParaRPr>
          </a:p>
          <a:p>
            <a:pPr marL="722313" lvl="1" indent="-366713" algn="just" hangingPunct="0">
              <a:spcAft>
                <a:spcPts val="600"/>
              </a:spcAft>
              <a:buClrTx/>
              <a:buSzPct val="70000"/>
              <a:buBlip>
                <a:blip r:embed="rId4"/>
              </a:buBlip>
            </a:pPr>
            <a:r>
              <a:rPr lang="en-US" altLang="zh-TW" sz="4400" dirty="0">
                <a:solidFill>
                  <a:srgbClr val="000000"/>
                </a:solidFill>
                <a:latin typeface="Cambria" panose="02040503050406030204" pitchFamily="18" charset="0"/>
                <a:ea typeface="標楷體" pitchFamily="65" charset="-120"/>
              </a:rPr>
              <a:t>KG premises that are paying open market </a:t>
            </a:r>
            <a:r>
              <a:rPr lang="en-US" altLang="zh-TW" sz="4400" dirty="0" smtClean="0">
                <a:solidFill>
                  <a:srgbClr val="000000"/>
                </a:solidFill>
                <a:latin typeface="Cambria" panose="02040503050406030204" pitchFamily="18" charset="0"/>
                <a:ea typeface="標楷體" pitchFamily="65" charset="-120"/>
              </a:rPr>
              <a:t>rent; and</a:t>
            </a:r>
            <a:endParaRPr lang="en-US" altLang="zh-TW" sz="4400" dirty="0">
              <a:solidFill>
                <a:srgbClr val="000000"/>
              </a:solidFill>
              <a:latin typeface="Cambria" panose="02040503050406030204" pitchFamily="18" charset="0"/>
              <a:ea typeface="標楷體" pitchFamily="65" charset="-120"/>
            </a:endParaRPr>
          </a:p>
          <a:p>
            <a:pPr marL="722313" lvl="1" indent="-366713" algn="just" hangingPunct="0">
              <a:spcAft>
                <a:spcPts val="600"/>
              </a:spcAft>
              <a:buClrTx/>
              <a:buSzPct val="70000"/>
              <a:buBlip>
                <a:blip r:embed="rId4"/>
              </a:buBlip>
            </a:pPr>
            <a:r>
              <a:rPr lang="en-US" altLang="zh-TW" sz="4400" dirty="0" smtClean="0">
                <a:solidFill>
                  <a:srgbClr val="000000"/>
                </a:solidFill>
                <a:latin typeface="Cambria" panose="02040503050406030204" pitchFamily="18" charset="0"/>
                <a:ea typeface="標楷體" pitchFamily="65" charset="-120"/>
              </a:rPr>
              <a:t>requiring </a:t>
            </a:r>
            <a:r>
              <a:rPr lang="en-US" altLang="zh-TW" sz="4400" dirty="0">
                <a:solidFill>
                  <a:srgbClr val="000000"/>
                </a:solidFill>
                <a:latin typeface="Cambria" panose="02040503050406030204" pitchFamily="18" charset="0"/>
                <a:ea typeface="標楷體" pitchFamily="65" charset="-120"/>
              </a:rPr>
              <a:t>rental assessment by </a:t>
            </a:r>
            <a:r>
              <a:rPr lang="en-US" altLang="zh-TW" sz="4400" dirty="0" smtClean="0">
                <a:solidFill>
                  <a:srgbClr val="000000"/>
                </a:solidFill>
                <a:latin typeface="Cambria" panose="02040503050406030204" pitchFamily="18" charset="0"/>
                <a:ea typeface="標楷體" pitchFamily="65" charset="-120"/>
              </a:rPr>
              <a:t>RVD </a:t>
            </a:r>
            <a:r>
              <a:rPr lang="en-US" altLang="zh-TW" sz="4400" dirty="0" smtClean="0">
                <a:solidFill>
                  <a:srgbClr val="000000"/>
                </a:solidFill>
                <a:latin typeface="Cambria" panose="02040503050406030204" pitchFamily="18" charset="0"/>
                <a:ea typeface="標楷體" pitchFamily="65" charset="-120"/>
                <a:sym typeface="Wingdings" panose="05000000000000000000" pitchFamily="2" charset="2"/>
              </a:rPr>
              <a:t> </a:t>
            </a:r>
            <a:r>
              <a:rPr lang="en-US" altLang="zh-TW" sz="4400" dirty="0" smtClean="0">
                <a:solidFill>
                  <a:srgbClr val="000000"/>
                </a:solidFill>
                <a:latin typeface="Cambria" panose="02040503050406030204" pitchFamily="18" charset="0"/>
                <a:ea typeface="標楷體" pitchFamily="65" charset="-120"/>
              </a:rPr>
              <a:t>Schedule </a:t>
            </a:r>
            <a:r>
              <a:rPr lang="en-US" altLang="zh-TW" sz="4400" dirty="0">
                <a:solidFill>
                  <a:srgbClr val="000000"/>
                </a:solidFill>
                <a:latin typeface="Cambria" panose="02040503050406030204" pitchFamily="18" charset="0"/>
                <a:ea typeface="標楷體" pitchFamily="65" charset="-120"/>
              </a:rPr>
              <a:t>3 </a:t>
            </a:r>
            <a:r>
              <a:rPr lang="en-US" altLang="zh-TW" sz="4400" dirty="0" smtClean="0">
                <a:solidFill>
                  <a:srgbClr val="000000"/>
                </a:solidFill>
                <a:latin typeface="Cambria" panose="02040503050406030204" pitchFamily="18" charset="0"/>
                <a:ea typeface="標楷體" pitchFamily="65" charset="-120"/>
              </a:rPr>
              <a:t>should be filled in.</a:t>
            </a:r>
            <a:endParaRPr lang="zh-HK" altLang="en-US" sz="4400" dirty="0">
              <a:solidFill>
                <a:srgbClr val="000000"/>
              </a:solidFill>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59</a:t>
            </a:fld>
            <a:endParaRPr lang="zh-HK" altLang="en-US"/>
          </a:p>
        </p:txBody>
      </p:sp>
    </p:spTree>
    <p:extLst>
      <p:ext uri="{BB962C8B-B14F-4D97-AF65-F5344CB8AC3E}">
        <p14:creationId xmlns:p14="http://schemas.microsoft.com/office/powerpoint/2010/main" val="2098334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404664"/>
            <a:ext cx="7200800" cy="504056"/>
          </a:xfrm>
        </p:spPr>
        <p:txBody>
          <a:bodyPr>
            <a:noAutofit/>
          </a:bodyPr>
          <a:lstStyle/>
          <a:p>
            <a:pPr algn="ctr"/>
            <a:r>
              <a:rPr lang="en-US" altLang="zh-HK" sz="4400" dirty="0"/>
              <a:t>1. Eligibility</a:t>
            </a:r>
            <a:endParaRPr lang="zh-HK" altLang="en-US" sz="4400" b="1" dirty="0">
              <a:solidFill>
                <a:srgbClr val="0000FF"/>
              </a:solidFill>
              <a:latin typeface="標楷體" pitchFamily="65" charset="-120"/>
              <a:ea typeface="標楷體" pitchFamily="65" charset="-120"/>
            </a:endParaRPr>
          </a:p>
        </p:txBody>
      </p:sp>
      <p:sp>
        <p:nvSpPr>
          <p:cNvPr id="3" name="投影片編號版面配置區 2"/>
          <p:cNvSpPr>
            <a:spLocks noGrp="1"/>
          </p:cNvSpPr>
          <p:nvPr>
            <p:ph type="sldNum" sz="quarter" idx="12"/>
          </p:nvPr>
        </p:nvSpPr>
        <p:spPr/>
        <p:txBody>
          <a:bodyPr/>
          <a:lstStyle/>
          <a:p>
            <a:fld id="{0BC39BD0-34F9-4C81-8138-0CFBCA089D39}" type="slidenum">
              <a:rPr lang="zh-HK" altLang="en-US" smtClean="0"/>
              <a:pPr/>
              <a:t>6</a:t>
            </a:fld>
            <a:endParaRPr lang="zh-HK" altLang="en-US"/>
          </a:p>
        </p:txBody>
      </p:sp>
      <p:graphicFrame>
        <p:nvGraphicFramePr>
          <p:cNvPr id="4" name="資料庫圖表 3"/>
          <p:cNvGraphicFramePr/>
          <p:nvPr>
            <p:extLst>
              <p:ext uri="{D42A27DB-BD31-4B8C-83A1-F6EECF244321}">
                <p14:modId xmlns:p14="http://schemas.microsoft.com/office/powerpoint/2010/main" val="4077253197"/>
              </p:ext>
            </p:extLst>
          </p:nvPr>
        </p:nvGraphicFramePr>
        <p:xfrm>
          <a:off x="323528" y="908720"/>
          <a:ext cx="842493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文字方塊 7"/>
          <p:cNvSpPr txBox="1"/>
          <p:nvPr/>
        </p:nvSpPr>
        <p:spPr>
          <a:xfrm>
            <a:off x="4935546" y="1556792"/>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
        <p:nvSpPr>
          <p:cNvPr id="9" name="文字方塊 8"/>
          <p:cNvSpPr txBox="1"/>
          <p:nvPr/>
        </p:nvSpPr>
        <p:spPr>
          <a:xfrm>
            <a:off x="5508104" y="3153742"/>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
        <p:nvSpPr>
          <p:cNvPr id="10" name="文字方塊 9"/>
          <p:cNvSpPr txBox="1"/>
          <p:nvPr/>
        </p:nvSpPr>
        <p:spPr>
          <a:xfrm>
            <a:off x="4935546" y="4809926"/>
            <a:ext cx="648072" cy="923330"/>
          </a:xfrm>
          <a:prstGeom prst="rect">
            <a:avLst/>
          </a:prstGeom>
          <a:noFill/>
        </p:spPr>
        <p:txBody>
          <a:bodyPr wrap="square" rtlCol="0">
            <a:spAutoFit/>
          </a:bodyPr>
          <a:lstStyle/>
          <a:p>
            <a:r>
              <a:rPr lang="en-US" altLang="zh-HK" sz="5400" dirty="0" smtClean="0">
                <a:sym typeface="Wingdings"/>
              </a:rPr>
              <a:t></a:t>
            </a:r>
            <a:endParaRPr lang="zh-TW" altLang="zh-HK" sz="5400" dirty="0"/>
          </a:p>
        </p:txBody>
      </p:sp>
    </p:spTree>
    <p:extLst>
      <p:ext uri="{BB962C8B-B14F-4D97-AF65-F5344CB8AC3E}">
        <p14:creationId xmlns:p14="http://schemas.microsoft.com/office/powerpoint/2010/main" val="138988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850106"/>
          </a:xfrm>
        </p:spPr>
        <p:txBody>
          <a:bodyPr>
            <a:normAutofit/>
          </a:bodyPr>
          <a:lstStyle/>
          <a:p>
            <a:pPr algn="ctr"/>
            <a:r>
              <a:rPr lang="en-US" altLang="zh-TW" sz="4000" b="1" dirty="0" smtClean="0">
                <a:solidFill>
                  <a:srgbClr val="0000FF"/>
                </a:solidFill>
                <a:latin typeface="Cambria" panose="02040503050406030204" pitchFamily="18" charset="0"/>
                <a:ea typeface="標楷體" pitchFamily="65" charset="-120"/>
              </a:rPr>
              <a:t>E-application (</a:t>
            </a:r>
            <a:r>
              <a:rPr lang="en-US" altLang="zh-TW" sz="4000" b="1" dirty="0">
                <a:solidFill>
                  <a:srgbClr val="0000FF"/>
                </a:solidFill>
                <a:latin typeface="Cambria" panose="02040503050406030204" pitchFamily="18" charset="0"/>
                <a:ea typeface="標楷體" pitchFamily="65" charset="-120"/>
              </a:rPr>
              <a:t>Schedule 3)</a:t>
            </a:r>
            <a:r>
              <a:rPr lang="zh-TW" altLang="zh-HK" sz="4000" b="1" dirty="0">
                <a:solidFill>
                  <a:srgbClr val="0000FF"/>
                </a:solidFill>
                <a:latin typeface="Cambria" panose="02040503050406030204" pitchFamily="18" charset="0"/>
                <a:ea typeface="標楷體" pitchFamily="65" charset="-120"/>
              </a:rPr>
              <a:t> </a:t>
            </a:r>
            <a:endParaRPr lang="zh-HK" altLang="en-US" sz="4000" b="1" dirty="0">
              <a:solidFill>
                <a:srgbClr val="0000FF"/>
              </a:solidFill>
              <a:latin typeface="Cambria" panose="02040503050406030204" pitchFamily="18" charset="0"/>
              <a:ea typeface="標楷體" pitchFamily="65" charset="-120"/>
            </a:endParaRPr>
          </a:p>
        </p:txBody>
      </p:sp>
      <p:sp>
        <p:nvSpPr>
          <p:cNvPr id="3" name="內容版面配置區 2"/>
          <p:cNvSpPr>
            <a:spLocks noGrp="1"/>
          </p:cNvSpPr>
          <p:nvPr>
            <p:ph idx="1"/>
          </p:nvPr>
        </p:nvSpPr>
        <p:spPr>
          <a:xfrm>
            <a:off x="467544" y="1196752"/>
            <a:ext cx="8352928" cy="4968552"/>
          </a:xfrm>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pPr marL="0" lvl="1" indent="0" algn="just" hangingPunct="0">
              <a:spcAft>
                <a:spcPts val="600"/>
              </a:spcAft>
              <a:buClrTx/>
              <a:buBlip>
                <a:blip r:embed="rId3"/>
              </a:buBlip>
              <a:tabLst>
                <a:tab pos="355600" algn="l"/>
              </a:tabLst>
            </a:pPr>
            <a:r>
              <a:rPr lang="en-US" altLang="zh-TW" sz="3800" dirty="0" smtClean="0">
                <a:latin typeface="Cambria" panose="02040503050406030204" pitchFamily="18" charset="0"/>
                <a:ea typeface="標楷體" pitchFamily="65" charset="-120"/>
              </a:rPr>
              <a:t>	</a:t>
            </a:r>
            <a:r>
              <a:rPr lang="en-US" altLang="zh-TW" sz="6700" dirty="0">
                <a:latin typeface="Cambria" panose="02040503050406030204" pitchFamily="18" charset="0"/>
                <a:ea typeface="標楷體" pitchFamily="65" charset="-120"/>
              </a:rPr>
              <a:t>Rental Assessment by </a:t>
            </a:r>
            <a:r>
              <a:rPr lang="en-US" altLang="zh-TW" sz="6700" dirty="0" smtClean="0">
                <a:latin typeface="Cambria" panose="02040503050406030204" pitchFamily="18" charset="0"/>
                <a:ea typeface="標楷體" pitchFamily="65" charset="-120"/>
              </a:rPr>
              <a:t>RVD:</a:t>
            </a:r>
            <a:endParaRPr lang="zh-TW" altLang="zh-TW" sz="6700" dirty="0" smtClean="0">
              <a:latin typeface="Cambria" panose="02040503050406030204" pitchFamily="18" charset="0"/>
              <a:ea typeface="標楷體" pitchFamily="65" charset="-120"/>
            </a:endParaRPr>
          </a:p>
          <a:p>
            <a:pPr marL="722313" lvl="1" indent="-366713" algn="just" hangingPunct="0">
              <a:spcAft>
                <a:spcPts val="600"/>
              </a:spcAft>
              <a:buClrTx/>
              <a:buSzPct val="70000"/>
              <a:buBlip>
                <a:blip r:embed="rId4"/>
              </a:buBlip>
            </a:pPr>
            <a:r>
              <a:rPr lang="en-US" altLang="zh-TW" sz="5900" dirty="0">
                <a:latin typeface="Cambria" panose="02040503050406030204" pitchFamily="18" charset="0"/>
                <a:ea typeface="標楷體" pitchFamily="65" charset="-120"/>
              </a:rPr>
              <a:t>RVD rental assessment is required for eligible Scheme-KGs whose premises are NOT rented from the Hong Kong Housing Authority or are NOT “rental housing”/“rural public housing” rented from the Hong Kong Housing Society</a:t>
            </a:r>
            <a:r>
              <a:rPr lang="en-US" altLang="zh-TW" sz="5900" dirty="0" smtClean="0">
                <a:latin typeface="Cambria" panose="02040503050406030204" pitchFamily="18" charset="0"/>
                <a:ea typeface="標楷體" pitchFamily="65" charset="-120"/>
              </a:rPr>
              <a:t>.</a:t>
            </a:r>
          </a:p>
          <a:p>
            <a:pPr marL="722313" lvl="1" indent="-366713" algn="just" hangingPunct="0">
              <a:spcAft>
                <a:spcPts val="600"/>
              </a:spcAft>
              <a:buClrTx/>
              <a:buSzPct val="70000"/>
              <a:buBlip>
                <a:blip r:embed="rId4"/>
              </a:buBlip>
            </a:pPr>
            <a:r>
              <a:rPr lang="en-US" altLang="zh-TW" sz="5900" dirty="0">
                <a:latin typeface="Cambria" panose="02040503050406030204" pitchFamily="18" charset="0"/>
                <a:ea typeface="標楷體" pitchFamily="65" charset="-120"/>
              </a:rPr>
              <a:t>The open market rental as assessed by RVD (including those assessment made before the implementation of the Scheme) would be used in the calculation of rental subsidy under RSS and school fees for the whole rental period of the </a:t>
            </a:r>
            <a:r>
              <a:rPr lang="en-US" altLang="zh-TW" sz="5900" dirty="0" smtClean="0">
                <a:latin typeface="Cambria" panose="02040503050406030204" pitchFamily="18" charset="0"/>
                <a:ea typeface="標楷體" pitchFamily="65" charset="-120"/>
              </a:rPr>
              <a:t>TA.  </a:t>
            </a:r>
            <a:r>
              <a:rPr lang="en-US" altLang="zh-TW" sz="5900" dirty="0">
                <a:latin typeface="Cambria" panose="02040503050406030204" pitchFamily="18" charset="0"/>
                <a:ea typeface="標楷體" pitchFamily="65" charset="-120"/>
              </a:rPr>
              <a:t>RVD rental assessment would then be required only when there is a new </a:t>
            </a:r>
            <a:r>
              <a:rPr lang="en-US" altLang="zh-TW" sz="5900" dirty="0" smtClean="0">
                <a:latin typeface="Cambria" panose="02040503050406030204" pitchFamily="18" charset="0"/>
                <a:ea typeface="標楷體" pitchFamily="65" charset="-120"/>
              </a:rPr>
              <a:t>TA.</a:t>
            </a:r>
            <a:endParaRPr lang="en-US" altLang="zh-TW" sz="5900"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60</a:t>
            </a:fld>
            <a:endParaRPr lang="zh-HK" altLang="en-US"/>
          </a:p>
        </p:txBody>
      </p:sp>
    </p:spTree>
    <p:extLst>
      <p:ext uri="{BB962C8B-B14F-4D97-AF65-F5344CB8AC3E}">
        <p14:creationId xmlns:p14="http://schemas.microsoft.com/office/powerpoint/2010/main" val="209833480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395536" y="1196752"/>
            <a:ext cx="8424936" cy="5328592"/>
          </a:xfrm>
        </p:spPr>
        <p:style>
          <a:lnRef idx="1">
            <a:schemeClr val="accent6"/>
          </a:lnRef>
          <a:fillRef idx="3">
            <a:schemeClr val="accent6"/>
          </a:fillRef>
          <a:effectRef idx="2">
            <a:schemeClr val="accent6"/>
          </a:effectRef>
          <a:fontRef idx="minor">
            <a:schemeClr val="lt1"/>
          </a:fontRef>
        </p:style>
        <p:txBody>
          <a:bodyPr>
            <a:normAutofit fontScale="85000" lnSpcReduction="20000"/>
          </a:bodyPr>
          <a:lstStyle/>
          <a:p>
            <a:pPr marL="452438" indent="-452438" algn="just">
              <a:buBlip>
                <a:blip r:embed="rId2"/>
              </a:buBlip>
            </a:pPr>
            <a:r>
              <a:rPr lang="en-US" altLang="zh-TW" sz="4000" dirty="0" smtClean="0">
                <a:latin typeface="Cambria" panose="02040503050406030204" pitchFamily="18" charset="0"/>
                <a:ea typeface="標楷體" pitchFamily="65" charset="-120"/>
              </a:rPr>
              <a:t>For </a:t>
            </a:r>
            <a:r>
              <a:rPr lang="en-US" altLang="zh-TW" sz="4000" dirty="0">
                <a:latin typeface="Cambria" panose="02040503050406030204" pitchFamily="18" charset="0"/>
                <a:ea typeface="標楷體" pitchFamily="65" charset="-120"/>
              </a:rPr>
              <a:t>fee revision application of the school year concerned, eligible Scheme-KGs should</a:t>
            </a:r>
            <a:r>
              <a:rPr lang="en-US" altLang="zh-TW" sz="4000" dirty="0" smtClean="0">
                <a:latin typeface="Cambria" panose="02040503050406030204" pitchFamily="18" charset="0"/>
                <a:ea typeface="標楷體" pitchFamily="65" charset="-120"/>
              </a:rPr>
              <a:t>:</a:t>
            </a:r>
            <a:endParaRPr lang="zh-TW" altLang="en-US" sz="4000" dirty="0" smtClean="0">
              <a:latin typeface="Cambria" panose="02040503050406030204" pitchFamily="18" charset="0"/>
              <a:ea typeface="標楷體" pitchFamily="65" charset="-120"/>
            </a:endParaRPr>
          </a:p>
          <a:p>
            <a:pPr marL="981075" lvl="1" indent="-528638" algn="just">
              <a:buSzPct val="70000"/>
              <a:buBlip>
                <a:blip r:embed="rId3"/>
              </a:buBlip>
            </a:pPr>
            <a:r>
              <a:rPr lang="en-US" altLang="zh-TW" sz="4000" dirty="0">
                <a:latin typeface="Cambria" panose="02040503050406030204" pitchFamily="18" charset="0"/>
                <a:ea typeface="標楷體" pitchFamily="65" charset="-120"/>
              </a:rPr>
              <a:t>employ the same set of estimated enrolment information provided in Schedule 2 for E-Application of Rental </a:t>
            </a:r>
            <a:r>
              <a:rPr lang="en-US" altLang="zh-TW" sz="4000" dirty="0" smtClean="0">
                <a:latin typeface="Cambria" panose="02040503050406030204" pitchFamily="18" charset="0"/>
                <a:ea typeface="標楷體" pitchFamily="65" charset="-120"/>
              </a:rPr>
              <a:t>Subsidy</a:t>
            </a:r>
            <a:endParaRPr lang="zh-TW" altLang="en-US" sz="4000" dirty="0" smtClean="0">
              <a:latin typeface="Cambria" panose="02040503050406030204" pitchFamily="18" charset="0"/>
              <a:ea typeface="標楷體" pitchFamily="65" charset="-120"/>
            </a:endParaRPr>
          </a:p>
          <a:p>
            <a:pPr marL="981075" lvl="1" indent="-528638" algn="just">
              <a:buSzPct val="70000"/>
              <a:buBlip>
                <a:blip r:embed="rId3"/>
              </a:buBlip>
            </a:pPr>
            <a:r>
              <a:rPr lang="en-US" altLang="zh-TW" sz="4000" dirty="0">
                <a:latin typeface="Cambria" panose="02040503050406030204" pitchFamily="18" charset="0"/>
                <a:ea typeface="標楷體" pitchFamily="65" charset="-120"/>
              </a:rPr>
              <a:t>reflect the same estimated rental subsidy in the relevant schedules for fee revision application of the school year </a:t>
            </a:r>
            <a:r>
              <a:rPr lang="en-US" altLang="zh-TW" sz="4000" dirty="0" smtClean="0">
                <a:latin typeface="Cambria" panose="02040503050406030204" pitchFamily="18" charset="0"/>
                <a:ea typeface="標楷體" pitchFamily="65" charset="-120"/>
              </a:rPr>
              <a:t>concerned</a:t>
            </a:r>
            <a:endParaRPr lang="zh-HK" altLang="en-US" sz="4000" dirty="0">
              <a:latin typeface="Cambria" panose="02040503050406030204" pitchFamily="18" charset="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61</a:t>
            </a:fld>
            <a:endParaRPr lang="zh-HK" altLang="en-US"/>
          </a:p>
        </p:txBody>
      </p:sp>
      <p:sp>
        <p:nvSpPr>
          <p:cNvPr id="4" name="標題 1"/>
          <p:cNvSpPr txBox="1">
            <a:spLocks/>
          </p:cNvSpPr>
          <p:nvPr/>
        </p:nvSpPr>
        <p:spPr>
          <a:xfrm>
            <a:off x="323528" y="312887"/>
            <a:ext cx="8568952" cy="86409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400" dirty="0" smtClean="0">
                <a:effectLst/>
              </a:rPr>
              <a:t>Tie-in with Fee Revision</a:t>
            </a:r>
            <a:endParaRPr lang="zh-HK" altLang="en-US" sz="4400" dirty="0">
              <a:solidFill>
                <a:srgbClr val="0000FF"/>
              </a:solidFill>
              <a:effectLst/>
              <a:latin typeface="標楷體" pitchFamily="65" charset="-120"/>
              <a:ea typeface="標楷體" pitchFamily="65" charset="-120"/>
            </a:endParaRPr>
          </a:p>
        </p:txBody>
      </p:sp>
    </p:spTree>
    <p:extLst>
      <p:ext uri="{BB962C8B-B14F-4D97-AF65-F5344CB8AC3E}">
        <p14:creationId xmlns:p14="http://schemas.microsoft.com/office/powerpoint/2010/main" val="8118051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noGrp="1"/>
          </p:cNvSpPr>
          <p:nvPr>
            <p:ph type="title"/>
          </p:nvPr>
        </p:nvSpPr>
        <p:spPr>
          <a:xfrm>
            <a:off x="683568" y="116632"/>
            <a:ext cx="7467600"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400" dirty="0">
                <a:effectLst/>
              </a:rPr>
              <a:t>Tie-in with Fee Revision</a:t>
            </a:r>
            <a:endParaRPr lang="zh-HK" altLang="en-US" sz="4400" dirty="0"/>
          </a:p>
        </p:txBody>
      </p:sp>
      <p:sp>
        <p:nvSpPr>
          <p:cNvPr id="3" name="內容版面配置區 2"/>
          <p:cNvSpPr>
            <a:spLocks noGrp="1"/>
          </p:cNvSpPr>
          <p:nvPr>
            <p:ph idx="1"/>
          </p:nvPr>
        </p:nvSpPr>
        <p:spPr>
          <a:xfrm>
            <a:off x="395536" y="1124744"/>
            <a:ext cx="8280920" cy="5328592"/>
          </a:xfrm>
        </p:spPr>
        <p:style>
          <a:lnRef idx="1">
            <a:schemeClr val="accent6"/>
          </a:lnRef>
          <a:fillRef idx="3">
            <a:schemeClr val="accent6"/>
          </a:fillRef>
          <a:effectRef idx="2">
            <a:schemeClr val="accent6"/>
          </a:effectRef>
          <a:fontRef idx="minor">
            <a:schemeClr val="lt1"/>
          </a:fontRef>
        </p:style>
        <p:txBody>
          <a:bodyPr>
            <a:normAutofit/>
          </a:bodyPr>
          <a:lstStyle/>
          <a:p>
            <a:pPr marL="452438" indent="-452438" algn="just">
              <a:buBlip>
                <a:blip r:embed="rId2"/>
              </a:buBlip>
            </a:pPr>
            <a:r>
              <a:rPr lang="en-US" altLang="zh-TW" sz="4400" dirty="0" smtClean="0">
                <a:latin typeface="Cambria" panose="02040503050406030204" pitchFamily="18" charset="0"/>
                <a:ea typeface="標楷體" pitchFamily="65" charset="-120"/>
              </a:rPr>
              <a:t>The estimated amount of </a:t>
            </a:r>
            <a:r>
              <a:rPr lang="en-US" altLang="zh-TW" sz="4400" dirty="0">
                <a:latin typeface="Cambria" panose="02040503050406030204" pitchFamily="18" charset="0"/>
                <a:ea typeface="標楷體" pitchFamily="65" charset="-120"/>
              </a:rPr>
              <a:t>r</a:t>
            </a:r>
            <a:r>
              <a:rPr lang="en-US" altLang="zh-TW" sz="4400" dirty="0" smtClean="0">
                <a:latin typeface="Cambria" panose="02040503050406030204" pitchFamily="18" charset="0"/>
                <a:ea typeface="標楷體" pitchFamily="65" charset="-120"/>
              </a:rPr>
              <a:t>ental subsidy would be computed by </a:t>
            </a:r>
            <a:r>
              <a:rPr lang="en-US" altLang="zh-TW" sz="4400" dirty="0">
                <a:latin typeface="Cambria" panose="02040503050406030204" pitchFamily="18" charset="0"/>
                <a:ea typeface="標楷體" pitchFamily="65" charset="-120"/>
              </a:rPr>
              <a:t>the RSS system </a:t>
            </a:r>
            <a:r>
              <a:rPr lang="en-US" altLang="zh-TW" sz="4400" dirty="0" smtClean="0">
                <a:latin typeface="Cambria" panose="02040503050406030204" pitchFamily="18" charset="0"/>
                <a:ea typeface="標楷體" pitchFamily="65" charset="-120"/>
              </a:rPr>
              <a:t>through E-application. KGs should fill this amount in their fee revision applications.</a:t>
            </a:r>
            <a:endParaRPr lang="en-US" altLang="zh-TW" sz="2000" dirty="0">
              <a:latin typeface="Cambria" panose="02040503050406030204" pitchFamily="18" charset="0"/>
            </a:endParaRPr>
          </a:p>
          <a:p>
            <a:pPr marL="0" indent="0">
              <a:buNone/>
            </a:pPr>
            <a:endParaRPr lang="en-US" altLang="zh-TW" sz="2000" dirty="0" smtClean="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62</a:t>
            </a:fld>
            <a:endParaRPr lang="zh-HK" altLang="en-US"/>
          </a:p>
        </p:txBody>
      </p:sp>
    </p:spTree>
    <p:extLst>
      <p:ext uri="{BB962C8B-B14F-4D97-AF65-F5344CB8AC3E}">
        <p14:creationId xmlns:p14="http://schemas.microsoft.com/office/powerpoint/2010/main" val="633832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noGrp="1"/>
          </p:cNvSpPr>
          <p:nvPr>
            <p:ph type="title"/>
          </p:nvPr>
        </p:nvSpPr>
        <p:spPr>
          <a:xfrm>
            <a:off x="755576" y="404664"/>
            <a:ext cx="7467600" cy="85010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n-US" altLang="zh-HK" sz="4400" dirty="0">
                <a:effectLst/>
              </a:rPr>
              <a:t>Tie-in with Fee Revision</a:t>
            </a:r>
            <a:endParaRPr lang="zh-HK" altLang="en-US" sz="4400" dirty="0"/>
          </a:p>
        </p:txBody>
      </p:sp>
      <p:sp>
        <p:nvSpPr>
          <p:cNvPr id="3" name="內容版面配置區 2"/>
          <p:cNvSpPr>
            <a:spLocks noGrp="1"/>
          </p:cNvSpPr>
          <p:nvPr>
            <p:ph idx="1"/>
          </p:nvPr>
        </p:nvSpPr>
        <p:spPr>
          <a:xfrm>
            <a:off x="395536" y="1412776"/>
            <a:ext cx="8280920" cy="4824536"/>
          </a:xfrm>
        </p:spPr>
        <p:style>
          <a:lnRef idx="1">
            <a:schemeClr val="accent6"/>
          </a:lnRef>
          <a:fillRef idx="3">
            <a:schemeClr val="accent6"/>
          </a:fillRef>
          <a:effectRef idx="2">
            <a:schemeClr val="accent6"/>
          </a:effectRef>
          <a:fontRef idx="minor">
            <a:schemeClr val="lt1"/>
          </a:fontRef>
        </p:style>
        <p:txBody>
          <a:bodyPr>
            <a:normAutofit/>
          </a:bodyPr>
          <a:lstStyle/>
          <a:p>
            <a:pPr marL="452438" indent="-452438" algn="just">
              <a:buBlip>
                <a:blip r:embed="rId2"/>
              </a:buBlip>
            </a:pPr>
            <a:r>
              <a:rPr lang="en-US" altLang="zh-TW" sz="4400" dirty="0" smtClean="0">
                <a:latin typeface="Cambria" panose="02040503050406030204" pitchFamily="18" charset="0"/>
                <a:ea typeface="標楷體" pitchFamily="65" charset="-120"/>
              </a:rPr>
              <a:t>The approved </a:t>
            </a:r>
            <a:r>
              <a:rPr lang="en-US" altLang="zh-TW" sz="4400" dirty="0">
                <a:latin typeface="Cambria" panose="02040503050406030204" pitchFamily="18" charset="0"/>
                <a:ea typeface="標楷體" pitchFamily="65" charset="-120"/>
              </a:rPr>
              <a:t>amount of rental subsidy will be stated in the approval letters issued by EDB.</a:t>
            </a:r>
            <a:endParaRPr lang="en-US" altLang="zh-TW" sz="4400" dirty="0">
              <a:latin typeface="Cambria" panose="02040503050406030204" pitchFamily="18" charset="0"/>
            </a:endParaRPr>
          </a:p>
          <a:p>
            <a:pPr marL="0" indent="0">
              <a:buNone/>
            </a:pPr>
            <a:endParaRPr lang="en-US" altLang="zh-TW" sz="2000" dirty="0" smtClean="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63</a:t>
            </a:fld>
            <a:endParaRPr lang="zh-HK" altLang="en-US"/>
          </a:p>
        </p:txBody>
      </p:sp>
    </p:spTree>
    <p:extLst>
      <p:ext uri="{BB962C8B-B14F-4D97-AF65-F5344CB8AC3E}">
        <p14:creationId xmlns:p14="http://schemas.microsoft.com/office/powerpoint/2010/main" val="633832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2"/>
          <p:cNvSpPr txBox="1">
            <a:spLocks/>
          </p:cNvSpPr>
          <p:nvPr/>
        </p:nvSpPr>
        <p:spPr>
          <a:xfrm>
            <a:off x="323528" y="692696"/>
            <a:ext cx="8424936" cy="1008112"/>
          </a:xfrm>
          <a:prstGeom prst="rect">
            <a:avLst/>
          </a:prstGeom>
        </p:spPr>
        <p:txBody>
          <a:bodyPr vert="horz">
            <a:normAutofit fontScale="92500"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just">
              <a:buNone/>
            </a:pPr>
            <a:r>
              <a:rPr lang="en-US" altLang="zh-HK" dirty="0" smtClean="0"/>
              <a:t>The </a:t>
            </a:r>
            <a:r>
              <a:rPr lang="en-US" altLang="zh-HK" dirty="0"/>
              <a:t>amount of </a:t>
            </a:r>
            <a:r>
              <a:rPr lang="en-US" altLang="zh-HK" b="1" u="sng" dirty="0"/>
              <a:t>actual rental expenditure </a:t>
            </a:r>
            <a:r>
              <a:rPr lang="en-US" altLang="zh-HK" dirty="0"/>
              <a:t>on top of the amount of </a:t>
            </a:r>
            <a:r>
              <a:rPr lang="en-US" altLang="zh-HK" b="1" u="sng" dirty="0"/>
              <a:t>rental subsidy received </a:t>
            </a:r>
            <a:r>
              <a:rPr lang="en-US" altLang="zh-HK" dirty="0"/>
              <a:t>that will/will not be </a:t>
            </a:r>
            <a:r>
              <a:rPr lang="en-US" altLang="zh-HK" dirty="0" err="1"/>
              <a:t>recognised</a:t>
            </a:r>
            <a:r>
              <a:rPr lang="en-US" altLang="zh-HK" dirty="0"/>
              <a:t> for fee revision assessment for the KG section is summarized as follows:</a:t>
            </a:r>
            <a:endParaRPr lang="en-US" altLang="zh-HK" dirty="0" smtClean="0"/>
          </a:p>
          <a:p>
            <a:endParaRPr lang="zh-HK" altLang="en-US" dirty="0" smtClean="0"/>
          </a:p>
          <a:p>
            <a:endParaRPr lang="zh-HK" altLang="en-US" dirty="0"/>
          </a:p>
        </p:txBody>
      </p:sp>
      <p:graphicFrame>
        <p:nvGraphicFramePr>
          <p:cNvPr id="6" name="表格 5"/>
          <p:cNvGraphicFramePr>
            <a:graphicFrameLocks noGrp="1"/>
          </p:cNvGraphicFramePr>
          <p:nvPr>
            <p:extLst>
              <p:ext uri="{D42A27DB-BD31-4B8C-83A1-F6EECF244321}">
                <p14:modId xmlns:p14="http://schemas.microsoft.com/office/powerpoint/2010/main" val="883651128"/>
              </p:ext>
            </p:extLst>
          </p:nvPr>
        </p:nvGraphicFramePr>
        <p:xfrm>
          <a:off x="323528" y="1700808"/>
          <a:ext cx="8496944" cy="4142401"/>
        </p:xfrm>
        <a:graphic>
          <a:graphicData uri="http://schemas.openxmlformats.org/drawingml/2006/table">
            <a:tbl>
              <a:tblPr firstRow="1" bandRow="1">
                <a:tableStyleId>{5C22544A-7EE6-4342-B048-85BDC9FD1C3A}</a:tableStyleId>
              </a:tblPr>
              <a:tblGrid>
                <a:gridCol w="4099833"/>
                <a:gridCol w="491737"/>
                <a:gridCol w="3905374"/>
              </a:tblGrid>
              <a:tr h="571986">
                <a:tc gridSpan="2">
                  <a:txBody>
                    <a:bodyPr/>
                    <a:lstStyle/>
                    <a:p>
                      <a:pPr algn="ctr">
                        <a:lnSpc>
                          <a:spcPts val="1400"/>
                        </a:lnSpc>
                        <a:spcAft>
                          <a:spcPts val="0"/>
                        </a:spcAft>
                      </a:pPr>
                      <a:r>
                        <a:rPr lang="en-US" sz="1600" b="1" kern="100" dirty="0">
                          <a:effectLst/>
                          <a:latin typeface="Times New Roman"/>
                          <a:ea typeface="新細明體"/>
                          <a:cs typeface="Times New Roman"/>
                        </a:rPr>
                        <a:t>Whether </a:t>
                      </a:r>
                      <a:r>
                        <a:rPr lang="en-US" sz="1600" b="1" kern="100" dirty="0" err="1">
                          <a:effectLst/>
                          <a:latin typeface="Times New Roman"/>
                          <a:ea typeface="新細明體"/>
                          <a:cs typeface="Times New Roman"/>
                        </a:rPr>
                        <a:t>recognised</a:t>
                      </a:r>
                      <a:r>
                        <a:rPr lang="en-US" sz="1600" b="1" kern="100" dirty="0">
                          <a:effectLst/>
                          <a:latin typeface="Times New Roman"/>
                          <a:ea typeface="新細明體"/>
                          <a:cs typeface="Times New Roman"/>
                        </a:rPr>
                        <a:t> for fee revision assessment for KG section</a:t>
                      </a:r>
                      <a:endParaRPr lang="zh-TW" sz="1600" kern="100" dirty="0">
                        <a:effectLst/>
                        <a:latin typeface="Calibri"/>
                        <a:ea typeface="新細明體"/>
                        <a:cs typeface="Times New Roman"/>
                      </a:endParaRPr>
                    </a:p>
                  </a:txBody>
                  <a:tcPr marL="68580" marR="68580" marT="0" marB="0" anchor="ctr"/>
                </a:tc>
                <a:tc hMerge="1">
                  <a:txBody>
                    <a:bodyPr/>
                    <a:lstStyle/>
                    <a:p>
                      <a:endParaRPr lang="zh-HK" altLang="en-US"/>
                    </a:p>
                  </a:txBody>
                  <a:tcPr/>
                </a:tc>
                <a:tc>
                  <a:txBody>
                    <a:bodyPr/>
                    <a:lstStyle/>
                    <a:p>
                      <a:pPr algn="ctr">
                        <a:lnSpc>
                          <a:spcPts val="1400"/>
                        </a:lnSpc>
                        <a:spcAft>
                          <a:spcPts val="0"/>
                        </a:spcAft>
                      </a:pPr>
                      <a:r>
                        <a:rPr lang="en-US" sz="1600" b="1" kern="100" dirty="0">
                          <a:effectLst/>
                          <a:latin typeface="Times New Roman"/>
                          <a:ea typeface="新細明體"/>
                          <a:cs typeface="Times New Roman"/>
                        </a:rPr>
                        <a:t>Remarks</a:t>
                      </a:r>
                      <a:endParaRPr lang="zh-TW" sz="1600" kern="100" dirty="0">
                        <a:effectLst/>
                        <a:latin typeface="Calibri"/>
                        <a:ea typeface="新細明體"/>
                        <a:cs typeface="Times New Roman"/>
                      </a:endParaRPr>
                    </a:p>
                  </a:txBody>
                  <a:tcPr marL="68580" marR="68580" marT="0" marB="0" anchor="ctr"/>
                </a:tc>
              </a:tr>
              <a:tr h="400495">
                <a:tc gridSpan="3">
                  <a:txBody>
                    <a:bodyPr/>
                    <a:lstStyle/>
                    <a:p>
                      <a:pPr algn="just">
                        <a:lnSpc>
                          <a:spcPts val="1400"/>
                        </a:lnSpc>
                        <a:spcAft>
                          <a:spcPts val="0"/>
                        </a:spcAft>
                      </a:pPr>
                      <a:r>
                        <a:rPr lang="en-US" sz="1600" b="1" kern="100" dirty="0" smtClean="0">
                          <a:effectLst/>
                          <a:latin typeface="Times New Roman"/>
                          <a:ea typeface="新細明體"/>
                          <a:cs typeface="Times New Roman"/>
                        </a:rPr>
                        <a:t>The </a:t>
                      </a:r>
                      <a:r>
                        <a:rPr lang="en-US" sz="1600" b="1" kern="100" dirty="0">
                          <a:effectLst/>
                          <a:latin typeface="Times New Roman"/>
                          <a:ea typeface="新細明體"/>
                          <a:cs typeface="Times New Roman"/>
                        </a:rPr>
                        <a:t>difference between actual rental expenditure and the rental subsidy due to:</a:t>
                      </a:r>
                      <a:endParaRPr lang="zh-TW" sz="1600" b="1" kern="100" dirty="0">
                        <a:effectLst/>
                        <a:latin typeface="Calibri"/>
                        <a:ea typeface="新細明體"/>
                        <a:cs typeface="Times New Roman"/>
                      </a:endParaRPr>
                    </a:p>
                  </a:txBody>
                  <a:tcPr marL="68580" marR="68580" marT="0" marB="0" anchor="ctr"/>
                </a:tc>
                <a:tc hMerge="1">
                  <a:txBody>
                    <a:bodyPr/>
                    <a:lstStyle/>
                    <a:p>
                      <a:endParaRPr lang="zh-HK" altLang="en-US"/>
                    </a:p>
                  </a:txBody>
                  <a:tcPr/>
                </a:tc>
                <a:tc hMerge="1">
                  <a:txBody>
                    <a:bodyPr/>
                    <a:lstStyle/>
                    <a:p>
                      <a:endParaRPr lang="zh-HK" altLang="en-US"/>
                    </a:p>
                  </a:txBody>
                  <a:tcPr/>
                </a:tc>
              </a:tr>
              <a:tr h="285368">
                <a:tc>
                  <a:txBody>
                    <a:bodyPr/>
                    <a:lstStyle/>
                    <a:p>
                      <a:pPr marL="0" algn="just" defTabSz="914400" rtl="0" eaLnBrk="1" latinLnBrk="0" hangingPunct="1">
                        <a:lnSpc>
                          <a:spcPct val="100000"/>
                        </a:lnSpc>
                        <a:spcAft>
                          <a:spcPts val="0"/>
                        </a:spcAft>
                        <a:tabLst>
                          <a:tab pos="291465" algn="l"/>
                        </a:tabLst>
                      </a:pPr>
                      <a:r>
                        <a:rPr lang="en-US" sz="1800" kern="100" dirty="0" smtClean="0">
                          <a:solidFill>
                            <a:schemeClr val="dk1"/>
                          </a:solidFill>
                          <a:effectLst/>
                          <a:latin typeface="Times New Roman"/>
                          <a:ea typeface="新細明體"/>
                          <a:cs typeface="Times New Roman"/>
                        </a:rPr>
                        <a:t>(</a:t>
                      </a:r>
                      <a:r>
                        <a:rPr lang="en-US" sz="1800" kern="100" dirty="0" err="1" smtClean="0">
                          <a:solidFill>
                            <a:schemeClr val="dk1"/>
                          </a:solidFill>
                          <a:effectLst/>
                          <a:latin typeface="Times New Roman"/>
                          <a:ea typeface="新細明體"/>
                          <a:cs typeface="Times New Roman"/>
                        </a:rPr>
                        <a:t>i</a:t>
                      </a:r>
                      <a:r>
                        <a:rPr lang="en-US" sz="1800" kern="100" dirty="0" smtClean="0">
                          <a:solidFill>
                            <a:schemeClr val="dk1"/>
                          </a:solidFill>
                          <a:effectLst/>
                          <a:latin typeface="Times New Roman"/>
                          <a:ea typeface="新細明體"/>
                          <a:cs typeface="Times New Roman"/>
                        </a:rPr>
                        <a:t>)    Fill-up </a:t>
                      </a:r>
                      <a:r>
                        <a:rPr lang="en-US" sz="1800" kern="100" dirty="0">
                          <a:solidFill>
                            <a:schemeClr val="dk1"/>
                          </a:solidFill>
                          <a:effectLst/>
                          <a:latin typeface="Times New Roman"/>
                          <a:ea typeface="新細明體"/>
                          <a:cs typeface="Times New Roman"/>
                        </a:rPr>
                        <a:t>rate</a:t>
                      </a:r>
                      <a:endParaRPr lang="zh-TW" sz="1800" kern="100" dirty="0">
                        <a:solidFill>
                          <a:schemeClr val="dk1"/>
                        </a:solidFill>
                        <a:effectLst/>
                        <a:latin typeface="Times New Roman"/>
                        <a:ea typeface="新細明體"/>
                        <a:cs typeface="Times New Roman"/>
                      </a:endParaRPr>
                    </a:p>
                  </a:txBody>
                  <a:tcPr marL="68580" marR="68580" marT="0" marB="0" anchor="ctr"/>
                </a:tc>
                <a:tc>
                  <a:txBody>
                    <a:bodyPr/>
                    <a:lstStyle/>
                    <a:p>
                      <a:pPr algn="ctr">
                        <a:lnSpc>
                          <a:spcPts val="1400"/>
                        </a:lnSpc>
                        <a:spcAft>
                          <a:spcPts val="0"/>
                        </a:spcAft>
                      </a:pPr>
                      <a:r>
                        <a:rPr lang="en-US" sz="1600" kern="100" dirty="0">
                          <a:effectLst/>
                          <a:latin typeface="Times New Roman"/>
                          <a:ea typeface="新細明體"/>
                          <a:cs typeface="Times New Roman"/>
                          <a:sym typeface="Wingdings"/>
                        </a:rPr>
                        <a:t></a:t>
                      </a:r>
                      <a:endParaRPr lang="zh-TW" sz="1600" kern="100" dirty="0">
                        <a:effectLst/>
                        <a:latin typeface="Calibri"/>
                        <a:ea typeface="新細明體"/>
                        <a:cs typeface="Times New Roman"/>
                      </a:endParaRPr>
                    </a:p>
                  </a:txBody>
                  <a:tcPr marL="68580" marR="68580" marT="0" marB="0" anchor="ctr"/>
                </a:tc>
                <a:tc rowSpan="2">
                  <a:txBody>
                    <a:bodyPr/>
                    <a:lstStyle/>
                    <a:p>
                      <a:pPr algn="just">
                        <a:lnSpc>
                          <a:spcPct val="100000"/>
                        </a:lnSpc>
                        <a:spcAft>
                          <a:spcPts val="0"/>
                        </a:spcAft>
                      </a:pPr>
                      <a:r>
                        <a:rPr lang="en-US" sz="1600" kern="100" dirty="0">
                          <a:effectLst/>
                          <a:latin typeface="Times New Roman"/>
                          <a:ea typeface="新細明體"/>
                          <a:cs typeface="Times New Roman"/>
                        </a:rPr>
                        <a:t>The different between the actual rental expenditure and the rental subsidy can be charged to </a:t>
                      </a:r>
                      <a:r>
                        <a:rPr lang="en-US" sz="1600" kern="100" dirty="0" smtClean="0">
                          <a:effectLst/>
                          <a:latin typeface="Times New Roman"/>
                          <a:ea typeface="新細明體"/>
                          <a:cs typeface="Times New Roman"/>
                        </a:rPr>
                        <a:t>the subsidies under the KG scheme </a:t>
                      </a:r>
                      <a:r>
                        <a:rPr lang="en-US" sz="1600" kern="100" dirty="0">
                          <a:effectLst/>
                          <a:latin typeface="Times New Roman"/>
                          <a:ea typeface="新細明體"/>
                          <a:cs typeface="Times New Roman"/>
                        </a:rPr>
                        <a:t>and/or school funds.</a:t>
                      </a:r>
                      <a:endParaRPr lang="zh-TW" sz="1600" kern="100" dirty="0">
                        <a:effectLst/>
                        <a:latin typeface="Calibri"/>
                        <a:ea typeface="新細明體"/>
                        <a:cs typeface="Times New Roman"/>
                      </a:endParaRPr>
                    </a:p>
                  </a:txBody>
                  <a:tcPr marL="68580" marR="68580" marT="0" marB="0" anchor="ctr"/>
                </a:tc>
              </a:tr>
              <a:tr h="379239">
                <a:tc>
                  <a:txBody>
                    <a:bodyPr/>
                    <a:lstStyle/>
                    <a:p>
                      <a:pPr marL="0" indent="-267970" algn="just" defTabSz="914400" rtl="0" eaLnBrk="1" latinLnBrk="0" hangingPunct="1">
                        <a:lnSpc>
                          <a:spcPct val="100000"/>
                        </a:lnSpc>
                        <a:spcAft>
                          <a:spcPts val="0"/>
                        </a:spcAft>
                        <a:tabLst>
                          <a:tab pos="291465" algn="l"/>
                        </a:tabLst>
                      </a:pPr>
                      <a:r>
                        <a:rPr lang="en-US" sz="1800" kern="100" dirty="0" smtClean="0">
                          <a:solidFill>
                            <a:schemeClr val="dk1"/>
                          </a:solidFill>
                          <a:effectLst/>
                          <a:latin typeface="Times New Roman"/>
                          <a:ea typeface="新細明體"/>
                          <a:cs typeface="Times New Roman"/>
                        </a:rPr>
                        <a:t>(ii)   “Dual</a:t>
                      </a:r>
                      <a:r>
                        <a:rPr lang="en-US" sz="1800" kern="100" dirty="0">
                          <a:solidFill>
                            <a:schemeClr val="dk1"/>
                          </a:solidFill>
                          <a:effectLst/>
                          <a:latin typeface="Times New Roman"/>
                          <a:ea typeface="新細明體"/>
                          <a:cs typeface="Times New Roman"/>
                        </a:rPr>
                        <a:t>” Caps</a:t>
                      </a:r>
                      <a:endParaRPr lang="zh-TW" sz="1800" kern="100" dirty="0">
                        <a:solidFill>
                          <a:schemeClr val="dk1"/>
                        </a:solidFill>
                        <a:effectLst/>
                        <a:latin typeface="Times New Roman"/>
                        <a:ea typeface="新細明體"/>
                        <a:cs typeface="Times New Roman"/>
                      </a:endParaRPr>
                    </a:p>
                  </a:txBody>
                  <a:tcPr marL="68580" marR="68580" marT="0" marB="0" anchor="ctr"/>
                </a:tc>
                <a:tc>
                  <a:txBody>
                    <a:bodyPr/>
                    <a:lstStyle/>
                    <a:p>
                      <a:pPr algn="ctr">
                        <a:lnSpc>
                          <a:spcPts val="1400"/>
                        </a:lnSpc>
                        <a:spcAft>
                          <a:spcPts val="0"/>
                        </a:spcAft>
                      </a:pPr>
                      <a:r>
                        <a:rPr lang="en-US" sz="1600" kern="100">
                          <a:effectLst/>
                          <a:latin typeface="Times New Roman"/>
                          <a:ea typeface="新細明體"/>
                          <a:cs typeface="Times New Roman"/>
                          <a:sym typeface="Wingdings"/>
                        </a:rPr>
                        <a:t></a:t>
                      </a:r>
                      <a:endParaRPr lang="zh-TW" sz="1600" kern="100">
                        <a:effectLst/>
                        <a:latin typeface="Calibri"/>
                        <a:ea typeface="新細明體"/>
                        <a:cs typeface="Times New Roman"/>
                      </a:endParaRPr>
                    </a:p>
                  </a:txBody>
                  <a:tcPr marL="68580" marR="68580" marT="0" marB="0" anchor="ctr"/>
                </a:tc>
                <a:tc vMerge="1">
                  <a:txBody>
                    <a:bodyPr/>
                    <a:lstStyle/>
                    <a:p>
                      <a:endParaRPr lang="zh-HK" altLang="en-US"/>
                    </a:p>
                  </a:txBody>
                  <a:tcPr/>
                </a:tc>
              </a:tr>
              <a:tr h="851445">
                <a:tc>
                  <a:txBody>
                    <a:bodyPr/>
                    <a:lstStyle/>
                    <a:p>
                      <a:pPr marL="0" indent="-267970" algn="just" defTabSz="914400" rtl="0" eaLnBrk="1" latinLnBrk="0" hangingPunct="1">
                        <a:lnSpc>
                          <a:spcPct val="100000"/>
                        </a:lnSpc>
                        <a:spcAft>
                          <a:spcPts val="0"/>
                        </a:spcAft>
                        <a:tabLst>
                          <a:tab pos="291465" algn="l"/>
                        </a:tabLst>
                      </a:pPr>
                      <a:r>
                        <a:rPr lang="en-US" sz="1800" kern="100" dirty="0" smtClean="0">
                          <a:solidFill>
                            <a:schemeClr val="dk1"/>
                          </a:solidFill>
                          <a:effectLst/>
                          <a:latin typeface="Times New Roman"/>
                          <a:ea typeface="新細明體"/>
                          <a:cs typeface="Times New Roman"/>
                        </a:rPr>
                        <a:t> (iii) Apportionment </a:t>
                      </a:r>
                      <a:r>
                        <a:rPr lang="en-US" sz="1800" kern="100" dirty="0">
                          <a:solidFill>
                            <a:schemeClr val="dk1"/>
                          </a:solidFill>
                          <a:effectLst/>
                          <a:latin typeface="Times New Roman"/>
                          <a:ea typeface="新細明體"/>
                          <a:cs typeface="Times New Roman"/>
                        </a:rPr>
                        <a:t>of rental expenditure</a:t>
                      </a:r>
                      <a:endParaRPr lang="zh-TW" sz="1800" kern="100" dirty="0">
                        <a:solidFill>
                          <a:schemeClr val="dk1"/>
                        </a:solidFill>
                        <a:effectLst/>
                        <a:latin typeface="Times New Roman"/>
                        <a:ea typeface="新細明體"/>
                        <a:cs typeface="Times New Roman"/>
                      </a:endParaRPr>
                    </a:p>
                  </a:txBody>
                  <a:tcPr marL="68580" marR="68580" marT="0" marB="0" anchor="ctr">
                    <a:lnR w="12700" cap="flat" cmpd="sng" algn="ctr">
                      <a:solidFill>
                        <a:schemeClr val="bg1"/>
                      </a:solidFill>
                      <a:prstDash val="solid"/>
                      <a:round/>
                      <a:headEnd type="none" w="med" len="med"/>
                      <a:tailEnd type="none" w="med" len="med"/>
                    </a:lnR>
                  </a:tcPr>
                </a:tc>
                <a:tc>
                  <a:txBody>
                    <a:bodyPr/>
                    <a:lstStyle/>
                    <a:p>
                      <a:pPr algn="ctr">
                        <a:lnSpc>
                          <a:spcPts val="1400"/>
                        </a:lnSpc>
                        <a:spcAft>
                          <a:spcPts val="0"/>
                        </a:spcAft>
                      </a:pPr>
                      <a:r>
                        <a:rPr lang="en-US" sz="1600" kern="100" dirty="0">
                          <a:effectLst/>
                          <a:latin typeface="Times New Roman"/>
                          <a:ea typeface="新細明體"/>
                          <a:cs typeface="Times New Roman"/>
                          <a:sym typeface="Wingdings 2"/>
                        </a:rPr>
                        <a:t></a:t>
                      </a:r>
                      <a:endParaRPr lang="zh-TW" sz="1600" kern="100" dirty="0">
                        <a:effectLst/>
                        <a:latin typeface="Calibri"/>
                        <a:ea typeface="新細明體"/>
                        <a:cs typeface="Times New Roman"/>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just">
                        <a:lnSpc>
                          <a:spcPct val="100000"/>
                        </a:lnSpc>
                        <a:spcAft>
                          <a:spcPts val="0"/>
                        </a:spcAft>
                      </a:pPr>
                      <a:r>
                        <a:rPr lang="en-US" sz="1600" kern="100" dirty="0">
                          <a:effectLst/>
                          <a:latin typeface="Times New Roman"/>
                          <a:ea typeface="新細明體"/>
                          <a:cs typeface="Times New Roman"/>
                        </a:rPr>
                        <a:t>The amount of rental expenditure to be borne by CCC section/non-local stream should be charged to the respective section/stream for fee revision assessment. </a:t>
                      </a:r>
                      <a:endParaRPr lang="zh-TW" sz="1600" kern="100" dirty="0">
                        <a:effectLst/>
                        <a:latin typeface="Calibri"/>
                        <a:ea typeface="新細明體"/>
                        <a:cs typeface="Times New Roman"/>
                      </a:endParaRPr>
                    </a:p>
                  </a:txBody>
                  <a:tcPr marL="68580" marR="68580" marT="0" marB="0" anchor="ctr">
                    <a:lnL w="12700" cap="flat" cmpd="sng" algn="ctr">
                      <a:solidFill>
                        <a:schemeClr val="bg1"/>
                      </a:solidFill>
                      <a:prstDash val="solid"/>
                      <a:round/>
                      <a:headEnd type="none" w="med" len="med"/>
                      <a:tailEnd type="none" w="med" len="med"/>
                    </a:lnL>
                  </a:tcPr>
                </a:tc>
              </a:tr>
              <a:tr h="968456">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zh-HK" sz="1800" kern="100" dirty="0" smtClean="0">
                          <a:solidFill>
                            <a:schemeClr val="dk1"/>
                          </a:solidFill>
                          <a:effectLst/>
                          <a:latin typeface="Times New Roman"/>
                          <a:ea typeface="新細明體"/>
                          <a:cs typeface="Times New Roman"/>
                        </a:rPr>
                        <a:t>(iv) The difference between actual rental</a:t>
                      </a: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zh-HK" sz="1800" kern="100" dirty="0" smtClean="0">
                          <a:solidFill>
                            <a:schemeClr val="dk1"/>
                          </a:solidFill>
                          <a:effectLst/>
                          <a:latin typeface="Times New Roman"/>
                          <a:ea typeface="新細明體"/>
                          <a:cs typeface="Times New Roman"/>
                        </a:rPr>
                        <a:t>       expenditure and the rental amount as</a:t>
                      </a:r>
                    </a:p>
                    <a:p>
                      <a:pPr marL="0" marR="0" indent="0" algn="just" defTabSz="914400" rtl="0" eaLnBrk="1" fontAlgn="auto" latinLnBrk="0" hangingPunct="1">
                        <a:lnSpc>
                          <a:spcPct val="100000"/>
                        </a:lnSpc>
                        <a:spcBef>
                          <a:spcPts val="0"/>
                        </a:spcBef>
                        <a:spcAft>
                          <a:spcPts val="0"/>
                        </a:spcAft>
                        <a:buClrTx/>
                        <a:buSzTx/>
                        <a:buFontTx/>
                        <a:buNone/>
                        <a:tabLst/>
                        <a:defRPr/>
                      </a:pPr>
                      <a:r>
                        <a:rPr lang="en-US" altLang="zh-HK" sz="1800" kern="100" baseline="0" dirty="0" smtClean="0">
                          <a:solidFill>
                            <a:schemeClr val="dk1"/>
                          </a:solidFill>
                          <a:effectLst/>
                          <a:latin typeface="Times New Roman"/>
                          <a:ea typeface="新細明體"/>
                          <a:cs typeface="Times New Roman"/>
                        </a:rPr>
                        <a:t>      </a:t>
                      </a:r>
                      <a:r>
                        <a:rPr lang="en-US" altLang="zh-HK" sz="1800" kern="100" dirty="0" smtClean="0">
                          <a:solidFill>
                            <a:schemeClr val="dk1"/>
                          </a:solidFill>
                          <a:effectLst/>
                          <a:latin typeface="Times New Roman"/>
                          <a:ea typeface="新細明體"/>
                          <a:cs typeface="Times New Roman"/>
                        </a:rPr>
                        <a:t> assessed by RVD</a:t>
                      </a:r>
                      <a:endParaRPr lang="zh-TW" altLang="zh-HK" sz="1800" kern="100" dirty="0" smtClean="0">
                        <a:solidFill>
                          <a:schemeClr val="dk1"/>
                        </a:solidFill>
                        <a:effectLst/>
                        <a:latin typeface="Times New Roman"/>
                        <a:ea typeface="新細明體"/>
                        <a:cs typeface="Times New Roman"/>
                      </a:endParaRPr>
                    </a:p>
                  </a:txBody>
                  <a:tcPr marL="68580" marR="68580" marT="0" marB="0" anchor="ctr">
                    <a:lnR w="1270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lang="en-US" altLang="zh-HK" sz="1600" kern="100" dirty="0" smtClean="0">
                          <a:effectLst/>
                          <a:latin typeface="Times New Roman"/>
                          <a:ea typeface="+mn-ea"/>
                          <a:cs typeface="Times New Roman"/>
                          <a:sym typeface="Wingdings 2"/>
                        </a:rPr>
                        <a:t></a:t>
                      </a:r>
                      <a:endParaRPr lang="zh-TW" altLang="zh-HK" sz="1600" kern="100" dirty="0" smtClean="0">
                        <a:effectLst/>
                        <a:latin typeface="+mn-lt"/>
                        <a:ea typeface="+mn-ea"/>
                        <a:cs typeface="Times New Roman"/>
                      </a:endParaRPr>
                    </a:p>
                    <a:p>
                      <a:pPr algn="ctr">
                        <a:lnSpc>
                          <a:spcPts val="1400"/>
                        </a:lnSpc>
                        <a:spcAft>
                          <a:spcPts val="0"/>
                        </a:spcAft>
                      </a:pPr>
                      <a:endParaRPr lang="zh-TW" sz="1600" kern="100" dirty="0">
                        <a:effectLst/>
                        <a:latin typeface="Calibri"/>
                        <a:ea typeface="新細明體"/>
                        <a:cs typeface="Times New Roman"/>
                      </a:endParaRPr>
                    </a:p>
                  </a:txBody>
                  <a:tcPr marL="68580" marR="68580" marT="0" marB="0" anchor="ctr">
                    <a:lnL w="12700" cap="flat" cmpd="sng" algn="ctr">
                      <a:solidFill>
                        <a:schemeClr val="bg1"/>
                      </a:solidFill>
                      <a:prstDash val="solid"/>
                      <a:round/>
                      <a:headEnd type="none" w="med" len="med"/>
                      <a:tailEnd type="none" w="med" len="med"/>
                    </a:lnL>
                  </a:tcPr>
                </a:tc>
                <a:tc>
                  <a:txBody>
                    <a:bodyPr/>
                    <a:lstStyle/>
                    <a:p>
                      <a:pPr algn="just">
                        <a:lnSpc>
                          <a:spcPct val="100000"/>
                        </a:lnSpc>
                        <a:spcAft>
                          <a:spcPts val="0"/>
                        </a:spcAft>
                      </a:pPr>
                      <a:r>
                        <a:rPr lang="en-US" sz="1600" kern="100" dirty="0">
                          <a:effectLst/>
                          <a:latin typeface="Times New Roman"/>
                          <a:ea typeface="新細明體"/>
                          <a:cs typeface="Times New Roman"/>
                        </a:rPr>
                        <a:t>The amount of actual rental expenditure not </a:t>
                      </a:r>
                      <a:r>
                        <a:rPr lang="en-US" sz="1600" kern="100" dirty="0" err="1">
                          <a:effectLst/>
                          <a:latin typeface="Times New Roman"/>
                          <a:ea typeface="新細明體"/>
                          <a:cs typeface="Times New Roman"/>
                        </a:rPr>
                        <a:t>recognising</a:t>
                      </a:r>
                      <a:r>
                        <a:rPr lang="en-US" sz="1600" kern="100" dirty="0">
                          <a:effectLst/>
                          <a:latin typeface="Times New Roman"/>
                          <a:ea typeface="新細明體"/>
                          <a:cs typeface="Times New Roman"/>
                        </a:rPr>
                        <a:t> for fee revision should not be charged to </a:t>
                      </a:r>
                      <a:r>
                        <a:rPr lang="en-US" sz="1600" kern="100" dirty="0" smtClean="0">
                          <a:effectLst/>
                          <a:latin typeface="Times New Roman"/>
                          <a:ea typeface="新細明體"/>
                          <a:cs typeface="Times New Roman"/>
                        </a:rPr>
                        <a:t>the subsidies under the KG Scheme.  </a:t>
                      </a:r>
                      <a:r>
                        <a:rPr lang="en-US" sz="1600" kern="100" dirty="0">
                          <a:effectLst/>
                          <a:latin typeface="Times New Roman"/>
                          <a:ea typeface="新細明體"/>
                          <a:cs typeface="Times New Roman"/>
                        </a:rPr>
                        <a:t>It should be borne by </a:t>
                      </a:r>
                      <a:r>
                        <a:rPr lang="en-US" sz="1600" kern="100" dirty="0" smtClean="0">
                          <a:effectLst/>
                          <a:latin typeface="Times New Roman"/>
                          <a:ea typeface="新細明體"/>
                          <a:cs typeface="Times New Roman"/>
                        </a:rPr>
                        <a:t>school </a:t>
                      </a:r>
                      <a:r>
                        <a:rPr lang="en-US" sz="1600" kern="100" dirty="0" smtClean="0">
                          <a:effectLst/>
                          <a:latin typeface="Times New Roman"/>
                          <a:ea typeface="新細明體"/>
                          <a:cs typeface="Times New Roman"/>
                        </a:rPr>
                        <a:t>funds (except school</a:t>
                      </a:r>
                      <a:r>
                        <a:rPr lang="en-US" sz="1600" kern="100" baseline="0" dirty="0" smtClean="0">
                          <a:effectLst/>
                          <a:latin typeface="Times New Roman"/>
                          <a:ea typeface="新細明體"/>
                          <a:cs typeface="Times New Roman"/>
                        </a:rPr>
                        <a:t> fees)</a:t>
                      </a:r>
                      <a:r>
                        <a:rPr lang="en-US" sz="1600" kern="100" dirty="0" smtClean="0">
                          <a:effectLst/>
                          <a:latin typeface="Times New Roman"/>
                          <a:ea typeface="新細明體"/>
                          <a:cs typeface="Times New Roman"/>
                        </a:rPr>
                        <a:t>.</a:t>
                      </a:r>
                      <a:endParaRPr lang="zh-TW" sz="1600" kern="100" dirty="0">
                        <a:effectLst/>
                        <a:latin typeface="Calibri"/>
                        <a:ea typeface="新細明體"/>
                        <a:cs typeface="Times New Roman"/>
                      </a:endParaRPr>
                    </a:p>
                  </a:txBody>
                  <a:tcPr marL="68580" marR="68580" marT="0" marB="0" anchor="ctr"/>
                </a:tc>
              </a:tr>
            </a:tbl>
          </a:graphicData>
        </a:graphic>
      </p:graphicFrame>
      <p:sp>
        <p:nvSpPr>
          <p:cNvPr id="4" name="矩形 3"/>
          <p:cNvSpPr/>
          <p:nvPr/>
        </p:nvSpPr>
        <p:spPr>
          <a:xfrm>
            <a:off x="467544" y="116632"/>
            <a:ext cx="7992888" cy="646331"/>
          </a:xfrm>
          <a:prstGeom prst="rect">
            <a:avLst/>
          </a:prstGeom>
        </p:spPr>
        <p:txBody>
          <a:bodyPr wrap="square">
            <a:spAutoFit/>
          </a:bodyPr>
          <a:lstStyle/>
          <a:p>
            <a:pPr algn="ctr"/>
            <a:r>
              <a:rPr lang="en-US" altLang="zh-HK" sz="3600" dirty="0">
                <a:solidFill>
                  <a:srgbClr val="0000FF"/>
                </a:solidFill>
              </a:rPr>
              <a:t>Tie-in with Fee Revision</a:t>
            </a:r>
            <a:endParaRPr lang="zh-HK" altLang="en-US" sz="3600" dirty="0">
              <a:solidFill>
                <a:srgbClr val="0000FF"/>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64</a:t>
            </a:fld>
            <a:endParaRPr lang="zh-HK" altLang="en-US" dirty="0"/>
          </a:p>
        </p:txBody>
      </p:sp>
    </p:spTree>
    <p:extLst>
      <p:ext uri="{BB962C8B-B14F-4D97-AF65-F5344CB8AC3E}">
        <p14:creationId xmlns:p14="http://schemas.microsoft.com/office/powerpoint/2010/main" val="13607137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828010"/>
          </a:xfrm>
        </p:spPr>
        <p:txBody>
          <a:bodyPr>
            <a:normAutofit/>
          </a:bodyPr>
          <a:lstStyle/>
          <a:p>
            <a:pPr algn="ctr"/>
            <a:r>
              <a:rPr lang="en-US" altLang="zh-HK" sz="4000" b="1" dirty="0"/>
              <a:t>“Returned” of E-Application</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395536" y="1124744"/>
            <a:ext cx="8363272" cy="4752528"/>
          </a:xfrm>
        </p:spPr>
        <p:style>
          <a:lnRef idx="3">
            <a:schemeClr val="lt1"/>
          </a:lnRef>
          <a:fillRef idx="1">
            <a:schemeClr val="accent2"/>
          </a:fillRef>
          <a:effectRef idx="1">
            <a:schemeClr val="accent2"/>
          </a:effectRef>
          <a:fontRef idx="minor">
            <a:schemeClr val="lt1"/>
          </a:fontRef>
        </p:style>
        <p:txBody>
          <a:bodyPr>
            <a:noAutofit/>
          </a:bodyPr>
          <a:lstStyle/>
          <a:p>
            <a:pPr marL="342900" indent="-342900" algn="just">
              <a:buBlip>
                <a:blip r:embed="rId2"/>
              </a:buBlip>
            </a:pPr>
            <a:r>
              <a:rPr lang="en-US" altLang="zh-TW" sz="3200" dirty="0">
                <a:solidFill>
                  <a:schemeClr val="tx1"/>
                </a:solidFill>
                <a:latin typeface="Cambria" panose="02040503050406030204" pitchFamily="18" charset="0"/>
                <a:ea typeface="標楷體" pitchFamily="65" charset="-120"/>
              </a:rPr>
              <a:t>If eligible Scheme-KGs consider necessary to revise some information after successful submission of the E-Application, they should contact their respective </a:t>
            </a:r>
            <a:r>
              <a:rPr lang="en-US" altLang="zh-TW" sz="3200" dirty="0" smtClean="0">
                <a:solidFill>
                  <a:schemeClr val="tx1"/>
                </a:solidFill>
                <a:latin typeface="Cambria" panose="02040503050406030204" pitchFamily="18" charset="0"/>
                <a:ea typeface="標楷體" pitchFamily="65" charset="-120"/>
              </a:rPr>
              <a:t>SDOs/ServOs </a:t>
            </a:r>
            <a:r>
              <a:rPr lang="en-US" altLang="zh-TW" sz="3200" dirty="0">
                <a:solidFill>
                  <a:schemeClr val="tx1"/>
                </a:solidFill>
                <a:latin typeface="Cambria" panose="02040503050406030204" pitchFamily="18" charset="0"/>
                <a:ea typeface="標楷體" pitchFamily="65" charset="-120"/>
              </a:rPr>
              <a:t>to make a request for them to “Return” the application for revisions</a:t>
            </a:r>
            <a:r>
              <a:rPr lang="en-US" altLang="zh-TW" sz="3200" dirty="0" smtClean="0">
                <a:solidFill>
                  <a:schemeClr val="tx1"/>
                </a:solidFill>
                <a:latin typeface="Cambria" panose="02040503050406030204" pitchFamily="18" charset="0"/>
                <a:ea typeface="標楷體" pitchFamily="65" charset="-120"/>
              </a:rPr>
              <a:t>.</a:t>
            </a:r>
          </a:p>
          <a:p>
            <a:pPr marL="342900" indent="-342900" algn="just">
              <a:buBlip>
                <a:blip r:embed="rId2"/>
              </a:buBlip>
            </a:pPr>
            <a:r>
              <a:rPr lang="en-US" altLang="zh-TW" sz="3200" dirty="0">
                <a:solidFill>
                  <a:schemeClr val="tx1"/>
                </a:solidFill>
                <a:latin typeface="Cambria" panose="02040503050406030204" pitchFamily="18" charset="0"/>
                <a:ea typeface="標楷體" pitchFamily="65" charset="-120"/>
              </a:rPr>
              <a:t>If </a:t>
            </a:r>
            <a:r>
              <a:rPr lang="en-US" altLang="zh-TW" sz="3200" dirty="0" smtClean="0">
                <a:solidFill>
                  <a:schemeClr val="tx1"/>
                </a:solidFill>
                <a:latin typeface="Cambria" panose="02040503050406030204" pitchFamily="18" charset="0"/>
                <a:ea typeface="標楷體" pitchFamily="65" charset="-120"/>
              </a:rPr>
              <a:t>the applications require </a:t>
            </a:r>
            <a:r>
              <a:rPr lang="en-US" altLang="zh-TW" sz="3200" dirty="0">
                <a:solidFill>
                  <a:schemeClr val="tx1"/>
                </a:solidFill>
                <a:latin typeface="Cambria" panose="02040503050406030204" pitchFamily="18" charset="0"/>
                <a:ea typeface="標楷體" pitchFamily="65" charset="-120"/>
              </a:rPr>
              <a:t>modification, </a:t>
            </a:r>
            <a:r>
              <a:rPr lang="en-US" altLang="zh-TW" sz="3200" dirty="0" smtClean="0">
                <a:solidFill>
                  <a:schemeClr val="tx1"/>
                </a:solidFill>
                <a:latin typeface="Cambria" panose="02040503050406030204" pitchFamily="18" charset="0"/>
                <a:ea typeface="標楷體" pitchFamily="65" charset="-120"/>
              </a:rPr>
              <a:t>SDOs/ServOs </a:t>
            </a:r>
            <a:r>
              <a:rPr lang="en-US" altLang="zh-TW" sz="3200" dirty="0">
                <a:solidFill>
                  <a:schemeClr val="tx1"/>
                </a:solidFill>
                <a:latin typeface="Cambria" panose="02040503050406030204" pitchFamily="18" charset="0"/>
                <a:ea typeface="標楷體" pitchFamily="65" charset="-120"/>
              </a:rPr>
              <a:t>may also, when necessary, returns </a:t>
            </a:r>
            <a:r>
              <a:rPr lang="en-US" altLang="zh-TW" sz="3200" dirty="0" smtClean="0">
                <a:solidFill>
                  <a:schemeClr val="tx1"/>
                </a:solidFill>
                <a:latin typeface="Cambria" panose="02040503050406030204" pitchFamily="18" charset="0"/>
                <a:ea typeface="標楷體" pitchFamily="65" charset="-120"/>
              </a:rPr>
              <a:t>them </a:t>
            </a:r>
            <a:r>
              <a:rPr lang="en-US" altLang="zh-TW" sz="3200" dirty="0">
                <a:solidFill>
                  <a:schemeClr val="tx1"/>
                </a:solidFill>
                <a:latin typeface="Cambria" panose="02040503050406030204" pitchFamily="18" charset="0"/>
                <a:ea typeface="標楷體" pitchFamily="65" charset="-120"/>
              </a:rPr>
              <a:t>to </a:t>
            </a:r>
            <a:r>
              <a:rPr lang="en-US" altLang="zh-TW" sz="3200" dirty="0" smtClean="0">
                <a:solidFill>
                  <a:schemeClr val="tx1"/>
                </a:solidFill>
                <a:latin typeface="Cambria" panose="02040503050406030204" pitchFamily="18" charset="0"/>
                <a:ea typeface="標楷體" pitchFamily="65" charset="-120"/>
              </a:rPr>
              <a:t>KGs </a:t>
            </a:r>
            <a:r>
              <a:rPr lang="en-US" altLang="zh-TW" sz="3200" dirty="0">
                <a:solidFill>
                  <a:schemeClr val="tx1"/>
                </a:solidFill>
                <a:latin typeface="Cambria" panose="02040503050406030204" pitchFamily="18" charset="0"/>
                <a:ea typeface="標楷體" pitchFamily="65" charset="-120"/>
              </a:rPr>
              <a:t>for amendments.</a:t>
            </a:r>
            <a:endParaRPr lang="en-US" altLang="zh-TW" sz="3200" dirty="0" smtClean="0">
              <a:solidFill>
                <a:schemeClr val="tx1"/>
              </a:solidFill>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65</a:t>
            </a:fld>
            <a:endParaRPr lang="zh-HK" altLang="en-US"/>
          </a:p>
        </p:txBody>
      </p:sp>
    </p:spTree>
    <p:extLst>
      <p:ext uri="{BB962C8B-B14F-4D97-AF65-F5344CB8AC3E}">
        <p14:creationId xmlns:p14="http://schemas.microsoft.com/office/powerpoint/2010/main" val="408500752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8147248" cy="756002"/>
          </a:xfrm>
        </p:spPr>
        <p:txBody>
          <a:bodyPr>
            <a:normAutofit/>
          </a:bodyPr>
          <a:lstStyle/>
          <a:p>
            <a:pPr algn="ctr"/>
            <a:r>
              <a:rPr lang="en-US" altLang="zh-HK" sz="4000" b="1" dirty="0"/>
              <a:t>“Returned” of E-Application</a:t>
            </a:r>
            <a:endParaRPr lang="zh-HK" altLang="en-US" sz="4000" dirty="0"/>
          </a:p>
        </p:txBody>
      </p:sp>
      <p:sp>
        <p:nvSpPr>
          <p:cNvPr id="3" name="內容版面配置區 2"/>
          <p:cNvSpPr>
            <a:spLocks noGrp="1"/>
          </p:cNvSpPr>
          <p:nvPr>
            <p:ph idx="1"/>
          </p:nvPr>
        </p:nvSpPr>
        <p:spPr>
          <a:xfrm>
            <a:off x="395536" y="980728"/>
            <a:ext cx="8280920" cy="5256584"/>
          </a:xfrm>
        </p:spPr>
        <p:style>
          <a:lnRef idx="3">
            <a:schemeClr val="lt1"/>
          </a:lnRef>
          <a:fillRef idx="1">
            <a:schemeClr val="accent2"/>
          </a:fillRef>
          <a:effectRef idx="1">
            <a:schemeClr val="accent2"/>
          </a:effectRef>
          <a:fontRef idx="minor">
            <a:schemeClr val="lt1"/>
          </a:fontRef>
        </p:style>
        <p:txBody>
          <a:bodyPr>
            <a:noAutofit/>
          </a:bodyPr>
          <a:lstStyle/>
          <a:p>
            <a:pPr marL="452438" indent="-452438" algn="just">
              <a:buBlip>
                <a:blip r:embed="rId2"/>
              </a:buBlip>
            </a:pPr>
            <a:r>
              <a:rPr lang="en-US" altLang="zh-TW" sz="3600" dirty="0" smtClean="0">
                <a:solidFill>
                  <a:schemeClr val="tx1"/>
                </a:solidFill>
                <a:latin typeface="Cambria" panose="02040503050406030204" pitchFamily="18" charset="0"/>
                <a:ea typeface="標楷體" pitchFamily="65" charset="-120"/>
              </a:rPr>
              <a:t>If </a:t>
            </a:r>
            <a:r>
              <a:rPr lang="en-US" altLang="zh-TW" sz="3600" dirty="0">
                <a:solidFill>
                  <a:schemeClr val="tx1"/>
                </a:solidFill>
                <a:latin typeface="Cambria" panose="02040503050406030204" pitchFamily="18" charset="0"/>
                <a:ea typeface="標楷體" pitchFamily="65" charset="-120"/>
              </a:rPr>
              <a:t>the new </a:t>
            </a:r>
            <a:r>
              <a:rPr lang="en-US" altLang="zh-TW" sz="3600" dirty="0" smtClean="0">
                <a:solidFill>
                  <a:schemeClr val="tx1"/>
                </a:solidFill>
                <a:latin typeface="Cambria" panose="02040503050406030204" pitchFamily="18" charset="0"/>
                <a:ea typeface="標楷體" pitchFamily="65" charset="-120"/>
              </a:rPr>
              <a:t>TA is </a:t>
            </a:r>
            <a:r>
              <a:rPr lang="en-US" altLang="zh-TW" sz="3600" dirty="0">
                <a:solidFill>
                  <a:schemeClr val="tx1"/>
                </a:solidFill>
                <a:latin typeface="Cambria" panose="02040503050406030204" pitchFamily="18" charset="0"/>
                <a:ea typeface="標楷體" pitchFamily="65" charset="-120"/>
              </a:rPr>
              <a:t>available before the application of “Temporary Rental Subsidy” is approved, the application will </a:t>
            </a:r>
            <a:r>
              <a:rPr lang="en-US" altLang="zh-TW" sz="3600" dirty="0" smtClean="0">
                <a:solidFill>
                  <a:schemeClr val="tx1"/>
                </a:solidFill>
                <a:latin typeface="Cambria" panose="02040503050406030204" pitchFamily="18" charset="0"/>
                <a:ea typeface="標楷體" pitchFamily="65" charset="-120"/>
              </a:rPr>
              <a:t>also be </a:t>
            </a:r>
            <a:r>
              <a:rPr lang="en-US" altLang="zh-TW" sz="3600" dirty="0">
                <a:solidFill>
                  <a:schemeClr val="tx1"/>
                </a:solidFill>
                <a:latin typeface="Cambria" panose="02040503050406030204" pitchFamily="18" charset="0"/>
                <a:ea typeface="標楷體" pitchFamily="65" charset="-120"/>
              </a:rPr>
              <a:t>returned to KG for re-submission of the application with updated tenancy information</a:t>
            </a:r>
            <a:r>
              <a:rPr lang="en-US" altLang="zh-TW" sz="3600" dirty="0" smtClean="0">
                <a:solidFill>
                  <a:schemeClr val="tx1"/>
                </a:solidFill>
                <a:latin typeface="Cambria" panose="02040503050406030204" pitchFamily="18" charset="0"/>
                <a:ea typeface="標楷體" pitchFamily="65" charset="-120"/>
              </a:rPr>
              <a:t>.</a:t>
            </a:r>
          </a:p>
          <a:p>
            <a:pPr marL="452438" indent="-452438" algn="just">
              <a:buBlip>
                <a:blip r:embed="rId2"/>
              </a:buBlip>
            </a:pPr>
            <a:r>
              <a:rPr lang="en-US" altLang="zh-TW" sz="3600" dirty="0" smtClean="0">
                <a:solidFill>
                  <a:schemeClr val="tx1"/>
                </a:solidFill>
                <a:latin typeface="Cambria" panose="02040503050406030204" pitchFamily="18" charset="0"/>
                <a:ea typeface="標楷體" pitchFamily="65" charset="-120"/>
              </a:rPr>
              <a:t>KGs should log into the system to make corresponding changes and re-submit the applications.</a:t>
            </a:r>
            <a:endParaRPr lang="zh-HK" altLang="en-US" sz="3600" dirty="0">
              <a:solidFill>
                <a:schemeClr val="tx1"/>
              </a:solidFill>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66</a:t>
            </a:fld>
            <a:endParaRPr lang="zh-HK" altLang="en-US"/>
          </a:p>
        </p:txBody>
      </p:sp>
    </p:spTree>
    <p:extLst>
      <p:ext uri="{BB962C8B-B14F-4D97-AF65-F5344CB8AC3E}">
        <p14:creationId xmlns:p14="http://schemas.microsoft.com/office/powerpoint/2010/main" val="251503989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787208" cy="756002"/>
          </a:xfrm>
        </p:spPr>
        <p:txBody>
          <a:bodyPr>
            <a:normAutofit/>
          </a:bodyPr>
          <a:lstStyle/>
          <a:p>
            <a:pPr algn="ctr"/>
            <a:r>
              <a:rPr lang="en-US" altLang="zh-HK" sz="4000" b="1" dirty="0">
                <a:solidFill>
                  <a:srgbClr val="0000FF"/>
                </a:solidFill>
                <a:latin typeface="Calibri" panose="020F0502020204030204" pitchFamily="34" charset="0"/>
                <a:ea typeface="標楷體" pitchFamily="65" charset="-120"/>
              </a:rPr>
              <a:t>New Tenancy Agreement</a:t>
            </a:r>
            <a:endParaRPr lang="zh-HK" altLang="en-US" sz="4000" b="1" dirty="0">
              <a:solidFill>
                <a:srgbClr val="0000FF"/>
              </a:solidFill>
              <a:latin typeface="標楷體" pitchFamily="65" charset="-120"/>
              <a:ea typeface="標楷體" pitchFamily="65" charset="-120"/>
            </a:endParaRPr>
          </a:p>
        </p:txBody>
      </p:sp>
      <p:sp>
        <p:nvSpPr>
          <p:cNvPr id="3" name="內容版面配置區 2"/>
          <p:cNvSpPr>
            <a:spLocks noGrp="1"/>
          </p:cNvSpPr>
          <p:nvPr>
            <p:ph idx="1"/>
          </p:nvPr>
        </p:nvSpPr>
        <p:spPr>
          <a:xfrm>
            <a:off x="467544" y="980728"/>
            <a:ext cx="8208912" cy="5256584"/>
          </a:xfrm>
        </p:spPr>
        <p:style>
          <a:lnRef idx="0">
            <a:schemeClr val="accent5"/>
          </a:lnRef>
          <a:fillRef idx="3">
            <a:schemeClr val="accent5"/>
          </a:fillRef>
          <a:effectRef idx="3">
            <a:schemeClr val="accent5"/>
          </a:effectRef>
          <a:fontRef idx="minor">
            <a:schemeClr val="lt1"/>
          </a:fontRef>
        </p:style>
        <p:txBody>
          <a:bodyPr>
            <a:noAutofit/>
          </a:bodyPr>
          <a:lstStyle/>
          <a:p>
            <a:pPr marL="452438" indent="-452438" algn="just">
              <a:buBlip>
                <a:blip r:embed="rId2"/>
              </a:buBlip>
            </a:pPr>
            <a:r>
              <a:rPr lang="en-US" altLang="zh-TW" sz="3200" b="1" dirty="0">
                <a:latin typeface="Cambria" panose="02040503050406030204" pitchFamily="18" charset="0"/>
                <a:ea typeface="標楷體" pitchFamily="65" charset="-120"/>
              </a:rPr>
              <a:t>New </a:t>
            </a:r>
            <a:r>
              <a:rPr lang="en-US" altLang="zh-TW" sz="3200" b="1" dirty="0" smtClean="0">
                <a:latin typeface="Cambria" panose="02040503050406030204" pitchFamily="18" charset="0"/>
                <a:ea typeface="標楷體" pitchFamily="65" charset="-120"/>
              </a:rPr>
              <a:t>TA </a:t>
            </a:r>
            <a:r>
              <a:rPr lang="en-US" altLang="zh-TW" sz="3200" b="1" dirty="0">
                <a:latin typeface="Cambria" panose="02040503050406030204" pitchFamily="18" charset="0"/>
                <a:ea typeface="標楷體" pitchFamily="65" charset="-120"/>
              </a:rPr>
              <a:t>should be submitted, preferably three to six months before it commences for processing of rental subsidy renewal</a:t>
            </a:r>
            <a:r>
              <a:rPr lang="en-US" altLang="zh-TW" sz="3200" b="1" dirty="0" smtClean="0">
                <a:latin typeface="Cambria" panose="02040503050406030204" pitchFamily="18" charset="0"/>
                <a:ea typeface="標楷體" pitchFamily="65" charset="-120"/>
              </a:rPr>
              <a:t>.</a:t>
            </a:r>
          </a:p>
          <a:p>
            <a:pPr marL="452438" indent="-452438" algn="just">
              <a:buBlip>
                <a:blip r:embed="rId2"/>
              </a:buBlip>
            </a:pPr>
            <a:r>
              <a:rPr lang="en-US" altLang="zh-TW" sz="3200" b="1" dirty="0">
                <a:latin typeface="Cambria" panose="02040503050406030204" pitchFamily="18" charset="0"/>
                <a:ea typeface="標楷體" pitchFamily="65" charset="-120"/>
              </a:rPr>
              <a:t>The amount of rental to be released will be subject to the rental as assessed by RVD, if required</a:t>
            </a:r>
            <a:r>
              <a:rPr lang="en-US" altLang="zh-TW" sz="3200" b="1" dirty="0" smtClean="0">
                <a:latin typeface="Cambria" panose="02040503050406030204" pitchFamily="18" charset="0"/>
                <a:ea typeface="標楷體" pitchFamily="65" charset="-120"/>
              </a:rPr>
              <a:t>.</a:t>
            </a:r>
          </a:p>
          <a:p>
            <a:pPr marL="452438" indent="-452438" algn="just">
              <a:buBlip>
                <a:blip r:embed="rId2"/>
              </a:buBlip>
            </a:pPr>
            <a:r>
              <a:rPr lang="en-US" altLang="zh-TW" sz="3200" b="1" dirty="0">
                <a:latin typeface="Cambria" panose="02040503050406030204" pitchFamily="18" charset="0"/>
                <a:ea typeface="標楷體" pitchFamily="65" charset="-120"/>
              </a:rPr>
              <a:t>Any delay in submitting the new </a:t>
            </a:r>
            <a:r>
              <a:rPr lang="en-US" altLang="zh-TW" sz="3200" b="1" dirty="0" smtClean="0">
                <a:latin typeface="Cambria" panose="02040503050406030204" pitchFamily="18" charset="0"/>
                <a:ea typeface="標楷體" pitchFamily="65" charset="-120"/>
              </a:rPr>
              <a:t>TA </a:t>
            </a:r>
            <a:r>
              <a:rPr lang="en-US" altLang="zh-TW" sz="3200" b="1" dirty="0">
                <a:latin typeface="Cambria" panose="02040503050406030204" pitchFamily="18" charset="0"/>
                <a:ea typeface="標楷體" pitchFamily="65" charset="-120"/>
              </a:rPr>
              <a:t>may result in payment of rental subsidy being temporarily suspended.</a:t>
            </a:r>
            <a:endParaRPr lang="zh-HK" altLang="en-US" sz="3200" b="1"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67</a:t>
            </a:fld>
            <a:endParaRPr lang="zh-HK" altLang="en-US"/>
          </a:p>
        </p:txBody>
      </p:sp>
    </p:spTree>
    <p:extLst>
      <p:ext uri="{BB962C8B-B14F-4D97-AF65-F5344CB8AC3E}">
        <p14:creationId xmlns:p14="http://schemas.microsoft.com/office/powerpoint/2010/main" val="222524189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2718"/>
            <a:ext cx="7571184" cy="756002"/>
          </a:xfrm>
        </p:spPr>
        <p:txBody>
          <a:bodyPr>
            <a:normAutofit/>
          </a:bodyPr>
          <a:lstStyle/>
          <a:p>
            <a:pPr algn="ctr"/>
            <a:r>
              <a:rPr lang="en-US" altLang="zh-HK" sz="4000" b="1" dirty="0">
                <a:solidFill>
                  <a:srgbClr val="0000FF"/>
                </a:solidFill>
                <a:latin typeface="Calibri" panose="020F0502020204030204" pitchFamily="34" charset="0"/>
                <a:ea typeface="標楷體" pitchFamily="65" charset="-120"/>
              </a:rPr>
              <a:t>New Tenancy Agreement</a:t>
            </a:r>
            <a:endParaRPr lang="zh-HK" altLang="en-US" sz="4000" dirty="0"/>
          </a:p>
        </p:txBody>
      </p:sp>
      <p:sp>
        <p:nvSpPr>
          <p:cNvPr id="3" name="內容版面配置區 2"/>
          <p:cNvSpPr>
            <a:spLocks noGrp="1"/>
          </p:cNvSpPr>
          <p:nvPr>
            <p:ph idx="1"/>
          </p:nvPr>
        </p:nvSpPr>
        <p:spPr>
          <a:xfrm>
            <a:off x="179512" y="1052736"/>
            <a:ext cx="8496944" cy="5184576"/>
          </a:xfrm>
        </p:spPr>
        <p:style>
          <a:lnRef idx="0">
            <a:schemeClr val="accent5"/>
          </a:lnRef>
          <a:fillRef idx="3">
            <a:schemeClr val="accent5"/>
          </a:fillRef>
          <a:effectRef idx="3">
            <a:schemeClr val="accent5"/>
          </a:effectRef>
          <a:fontRef idx="minor">
            <a:schemeClr val="lt1"/>
          </a:fontRef>
        </p:style>
        <p:txBody>
          <a:bodyPr>
            <a:noAutofit/>
          </a:bodyPr>
          <a:lstStyle/>
          <a:p>
            <a:pPr marL="0" indent="0" algn="just">
              <a:buNone/>
            </a:pPr>
            <a:r>
              <a:rPr lang="en-US" altLang="zh-HK" sz="3600" b="1" dirty="0">
                <a:latin typeface="Cambria" panose="02040503050406030204" pitchFamily="18" charset="0"/>
              </a:rPr>
              <a:t>Eligible Scheme-KGs under RSS are required to submit E-Application for change in the amount of rental subsidy pursuant to the new </a:t>
            </a:r>
            <a:r>
              <a:rPr lang="en-US" altLang="zh-HK" sz="3600" b="1" dirty="0" smtClean="0">
                <a:latin typeface="Cambria" panose="02040503050406030204" pitchFamily="18" charset="0"/>
              </a:rPr>
              <a:t>TA </a:t>
            </a:r>
            <a:r>
              <a:rPr lang="en-US" altLang="zh-HK" sz="3600" b="1" dirty="0">
                <a:latin typeface="Cambria" panose="02040503050406030204" pitchFamily="18" charset="0"/>
              </a:rPr>
              <a:t>irrespective of whether or not there are any changes in the rental </a:t>
            </a:r>
            <a:r>
              <a:rPr lang="en-US" altLang="zh-HK" sz="3600" b="1" dirty="0" smtClean="0">
                <a:latin typeface="Cambria" panose="02040503050406030204" pitchFamily="18" charset="0"/>
              </a:rPr>
              <a:t>amount through </a:t>
            </a:r>
            <a:r>
              <a:rPr lang="en-US" altLang="zh-HK" sz="3600" b="1" dirty="0">
                <a:latin typeface="Cambria" panose="02040503050406030204" pitchFamily="18" charset="0"/>
              </a:rPr>
              <a:t>the School Portal Account </a:t>
            </a:r>
            <a:r>
              <a:rPr lang="en-US" altLang="zh-HK" sz="3600" b="1" i="1" dirty="0">
                <a:latin typeface="Cambria" panose="02040503050406030204" pitchFamily="18" charset="0"/>
              </a:rPr>
              <a:t>(at </a:t>
            </a:r>
            <a:r>
              <a:rPr lang="en-US" altLang="zh-HK" sz="3600" b="1" u="sng" dirty="0">
                <a:latin typeface="Cambria" panose="02040503050406030204" pitchFamily="18" charset="0"/>
                <a:hlinkClick r:id="rId2"/>
              </a:rPr>
              <a:t>https://fkg.edb.gov.hk</a:t>
            </a:r>
            <a:r>
              <a:rPr lang="en-US" altLang="zh-HK" sz="3600" b="1" i="1" dirty="0">
                <a:latin typeface="Cambria" panose="02040503050406030204" pitchFamily="18" charset="0"/>
              </a:rPr>
              <a:t>)</a:t>
            </a:r>
            <a:r>
              <a:rPr lang="en-US" altLang="zh-HK" sz="3600" b="1" dirty="0">
                <a:latin typeface="Cambria" panose="02040503050406030204" pitchFamily="18" charset="0"/>
              </a:rPr>
              <a:t>.</a:t>
            </a:r>
            <a:endParaRPr lang="zh-HK" altLang="en-US" sz="3200" b="1"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68</a:t>
            </a:fld>
            <a:endParaRPr lang="zh-HK" altLang="en-US"/>
          </a:p>
        </p:txBody>
      </p:sp>
    </p:spTree>
    <p:extLst>
      <p:ext uri="{BB962C8B-B14F-4D97-AF65-F5344CB8AC3E}">
        <p14:creationId xmlns:p14="http://schemas.microsoft.com/office/powerpoint/2010/main" val="411583204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352928" cy="864096"/>
          </a:xfrm>
        </p:spPr>
        <p:txBody>
          <a:bodyPr>
            <a:noAutofit/>
          </a:bodyPr>
          <a:lstStyle/>
          <a:p>
            <a:pPr algn="ctr"/>
            <a:r>
              <a:rPr lang="en-US" altLang="zh-HK" sz="3600" b="1" dirty="0">
                <a:solidFill>
                  <a:srgbClr val="0000FF"/>
                </a:solidFill>
                <a:latin typeface="Calibri" panose="020F0502020204030204" pitchFamily="34" charset="0"/>
                <a:ea typeface="標楷體" pitchFamily="65" charset="-120"/>
              </a:rPr>
              <a:t>E-Application for New Tenancy Agreement</a:t>
            </a:r>
            <a:endParaRPr lang="zh-HK" altLang="en-US" sz="3600" b="1" dirty="0">
              <a:solidFill>
                <a:srgbClr val="0000FF"/>
              </a:solidFill>
              <a:latin typeface="Calibri" panose="020F0502020204030204" pitchFamily="34" charset="0"/>
              <a:ea typeface="標楷體" pitchFamily="65" charset="-120"/>
            </a:endParaRPr>
          </a:p>
        </p:txBody>
      </p:sp>
      <p:sp>
        <p:nvSpPr>
          <p:cNvPr id="3" name="內容版面配置區 2"/>
          <p:cNvSpPr>
            <a:spLocks noGrp="1"/>
          </p:cNvSpPr>
          <p:nvPr>
            <p:ph idx="1"/>
          </p:nvPr>
        </p:nvSpPr>
        <p:spPr>
          <a:xfrm>
            <a:off x="251520" y="1052736"/>
            <a:ext cx="8640960" cy="5256584"/>
          </a:xfrm>
        </p:spPr>
        <p:style>
          <a:lnRef idx="0">
            <a:schemeClr val="accent5"/>
          </a:lnRef>
          <a:fillRef idx="3">
            <a:schemeClr val="accent5"/>
          </a:fillRef>
          <a:effectRef idx="3">
            <a:schemeClr val="accent5"/>
          </a:effectRef>
          <a:fontRef idx="minor">
            <a:schemeClr val="lt1"/>
          </a:fontRef>
        </p:style>
        <p:txBody>
          <a:bodyPr>
            <a:noAutofit/>
          </a:bodyPr>
          <a:lstStyle/>
          <a:p>
            <a:pPr marL="0" indent="0" algn="just">
              <a:buNone/>
            </a:pPr>
            <a:r>
              <a:rPr lang="en-US" altLang="zh-TW" sz="3200" b="1" dirty="0">
                <a:latin typeface="Cambria" panose="02040503050406030204" pitchFamily="18" charset="0"/>
                <a:ea typeface="標楷體" pitchFamily="65" charset="-120"/>
              </a:rPr>
              <a:t>Eligible Scheme-KGs should:</a:t>
            </a:r>
          </a:p>
          <a:p>
            <a:pPr algn="just">
              <a:buBlip>
                <a:blip r:embed="rId2"/>
              </a:buBlip>
            </a:pPr>
            <a:r>
              <a:rPr lang="en-US" altLang="zh-TW" sz="3200" b="1" dirty="0">
                <a:latin typeface="Cambria" panose="02040503050406030204" pitchFamily="18" charset="0"/>
                <a:ea typeface="標楷體" pitchFamily="65" charset="-120"/>
              </a:rPr>
              <a:t>input all the required information;</a:t>
            </a:r>
          </a:p>
          <a:p>
            <a:pPr algn="just">
              <a:buBlip>
                <a:blip r:embed="rId2"/>
              </a:buBlip>
            </a:pPr>
            <a:r>
              <a:rPr lang="en-US" altLang="zh-TW" sz="3200" b="1" dirty="0">
                <a:latin typeface="Cambria" panose="02040503050406030204" pitchFamily="18" charset="0"/>
                <a:ea typeface="標楷體" pitchFamily="65" charset="-120"/>
              </a:rPr>
              <a:t>follow through the procedures to print out the whole set of duly completed schedules from the School Portal Account; </a:t>
            </a:r>
          </a:p>
          <a:p>
            <a:pPr algn="just">
              <a:buBlip>
                <a:blip r:embed="rId2"/>
              </a:buBlip>
            </a:pPr>
            <a:r>
              <a:rPr lang="en-US" altLang="zh-TW" sz="3200" b="1" dirty="0">
                <a:latin typeface="Cambria" panose="02040503050406030204" pitchFamily="18" charset="0"/>
                <a:ea typeface="標楷體" pitchFamily="65" charset="-120"/>
              </a:rPr>
              <a:t>sign the schedule form(s) and</a:t>
            </a:r>
          </a:p>
          <a:p>
            <a:pPr algn="just">
              <a:buBlip>
                <a:blip r:embed="rId2"/>
              </a:buBlip>
            </a:pPr>
            <a:r>
              <a:rPr lang="en-US" altLang="zh-TW" sz="3200" b="1" dirty="0" smtClean="0">
                <a:latin typeface="Cambria" panose="02040503050406030204" pitchFamily="18" charset="0"/>
                <a:ea typeface="標楷體" pitchFamily="65" charset="-120"/>
              </a:rPr>
              <a:t>submit </a:t>
            </a:r>
            <a:r>
              <a:rPr lang="en-US" altLang="zh-TW" sz="3200" b="1" dirty="0">
                <a:latin typeface="Cambria" panose="02040503050406030204" pitchFamily="18" charset="0"/>
                <a:ea typeface="標楷體" pitchFamily="65" charset="-120"/>
              </a:rPr>
              <a:t>their printed applications to their respective </a:t>
            </a:r>
            <a:r>
              <a:rPr lang="en-US" altLang="zh-TW" sz="3200" b="1" dirty="0" smtClean="0">
                <a:latin typeface="Cambria" panose="02040503050406030204" pitchFamily="18" charset="0"/>
                <a:ea typeface="標楷體" pitchFamily="65" charset="-120"/>
              </a:rPr>
              <a:t>SSDOs </a:t>
            </a:r>
            <a:r>
              <a:rPr lang="en-US" altLang="zh-TW" sz="3200" b="1" dirty="0">
                <a:latin typeface="Cambria" panose="02040503050406030204" pitchFamily="18" charset="0"/>
                <a:ea typeface="標楷體" pitchFamily="65" charset="-120"/>
              </a:rPr>
              <a:t>or </a:t>
            </a:r>
            <a:r>
              <a:rPr lang="en-US" altLang="zh-TW" sz="3200" b="1" dirty="0" err="1" smtClean="0">
                <a:latin typeface="Cambria" panose="02040503050406030204" pitchFamily="18" charset="0"/>
                <a:ea typeface="標楷體" pitchFamily="65" charset="-120"/>
              </a:rPr>
              <a:t>SServOs</a:t>
            </a:r>
            <a:r>
              <a:rPr lang="en-US" altLang="zh-TW" sz="3200" b="1" dirty="0" smtClean="0">
                <a:latin typeface="Cambria" panose="02040503050406030204" pitchFamily="18" charset="0"/>
                <a:ea typeface="標楷體" pitchFamily="65" charset="-120"/>
              </a:rPr>
              <a:t> </a:t>
            </a:r>
            <a:r>
              <a:rPr lang="en-US" altLang="zh-TW" sz="3200" b="1" dirty="0">
                <a:latin typeface="Cambria" panose="02040503050406030204" pitchFamily="18" charset="0"/>
                <a:ea typeface="標楷體" pitchFamily="65" charset="-120"/>
              </a:rPr>
              <a:t>together with a copy of the new </a:t>
            </a:r>
            <a:r>
              <a:rPr lang="en-US" altLang="zh-TW" sz="3200" b="1" dirty="0" smtClean="0">
                <a:latin typeface="Cambria" panose="02040503050406030204" pitchFamily="18" charset="0"/>
                <a:ea typeface="標楷體" pitchFamily="65" charset="-120"/>
              </a:rPr>
              <a:t>TA</a:t>
            </a:r>
            <a:r>
              <a:rPr lang="en-US" altLang="zh-TW" sz="2800" b="1" dirty="0" smtClean="0">
                <a:latin typeface="Cambria" panose="02040503050406030204" pitchFamily="18" charset="0"/>
                <a:ea typeface="標楷體" pitchFamily="65" charset="-120"/>
              </a:rPr>
              <a:t>.</a:t>
            </a:r>
            <a:endParaRPr lang="en-US" altLang="zh-TW" sz="2800" dirty="0">
              <a:latin typeface="Cambria" panose="02040503050406030204" pitchFamily="18" charset="0"/>
            </a:endParaRPr>
          </a:p>
          <a:p>
            <a:endParaRPr lang="zh-HK" altLang="en-US" sz="1800" dirty="0">
              <a:latin typeface="Cambria" panose="02040503050406030204" pitchFamily="18" charset="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69</a:t>
            </a:fld>
            <a:endParaRPr lang="zh-HK" altLang="en-US"/>
          </a:p>
        </p:txBody>
      </p:sp>
    </p:spTree>
    <p:extLst>
      <p:ext uri="{BB962C8B-B14F-4D97-AF65-F5344CB8AC3E}">
        <p14:creationId xmlns:p14="http://schemas.microsoft.com/office/powerpoint/2010/main" val="3291529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332656"/>
            <a:ext cx="7200800" cy="2376264"/>
          </a:xfrm>
        </p:spPr>
        <p:txBody>
          <a:bodyPr>
            <a:normAutofit fontScale="90000"/>
          </a:bodyPr>
          <a:lstStyle/>
          <a:p>
            <a:pPr algn="ctr"/>
            <a:r>
              <a:rPr lang="en-US" altLang="zh-HK" sz="3600" dirty="0"/>
              <a:t>1. </a:t>
            </a:r>
            <a:r>
              <a:rPr lang="en-US" altLang="zh-HK" sz="3600" dirty="0" smtClean="0"/>
              <a:t>Eligibility</a:t>
            </a:r>
            <a:r>
              <a:rPr lang="en-US" altLang="zh-HK" dirty="0" smtClean="0"/>
              <a:t/>
            </a:r>
            <a:br>
              <a:rPr lang="en-US" altLang="zh-HK" dirty="0" smtClean="0"/>
            </a:br>
            <a:r>
              <a:rPr lang="en-US" altLang="zh-HK" dirty="0" smtClean="0"/>
              <a:t/>
            </a:r>
            <a:br>
              <a:rPr lang="en-US" altLang="zh-HK" dirty="0" smtClean="0"/>
            </a:br>
            <a:r>
              <a:rPr lang="en-US" altLang="zh-TW" sz="2700" dirty="0">
                <a:solidFill>
                  <a:schemeClr val="tx1"/>
                </a:solidFill>
                <a:latin typeface="Times New Roman" panose="02020603050405020304" pitchFamily="18" charset="0"/>
                <a:cs typeface="Times New Roman" panose="02020603050405020304" pitchFamily="18" charset="0"/>
              </a:rPr>
              <a:t>Scheme-KGs can only be eligible for either rental subsidy or premises maintenance grant for the school premises concerned.</a:t>
            </a:r>
            <a:endParaRPr lang="zh-HK" altLang="en-US" sz="27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188312770"/>
              </p:ext>
            </p:extLst>
          </p:nvPr>
        </p:nvGraphicFramePr>
        <p:xfrm>
          <a:off x="971550" y="2564904"/>
          <a:ext cx="7137400" cy="4159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投影片編號版面配置區 2"/>
          <p:cNvSpPr>
            <a:spLocks noGrp="1"/>
          </p:cNvSpPr>
          <p:nvPr>
            <p:ph type="sldNum" sz="quarter" idx="12"/>
          </p:nvPr>
        </p:nvSpPr>
        <p:spPr/>
        <p:txBody>
          <a:bodyPr/>
          <a:lstStyle/>
          <a:p>
            <a:fld id="{0BC39BD0-34F9-4C81-8138-0CFBCA089D39}" type="slidenum">
              <a:rPr lang="zh-HK" altLang="en-US" smtClean="0"/>
              <a:pPr/>
              <a:t>7</a:t>
            </a:fld>
            <a:endParaRPr lang="zh-HK" altLang="en-US"/>
          </a:p>
        </p:txBody>
      </p:sp>
      <p:sp>
        <p:nvSpPr>
          <p:cNvPr id="5" name="禁止標誌 4"/>
          <p:cNvSpPr/>
          <p:nvPr/>
        </p:nvSpPr>
        <p:spPr>
          <a:xfrm>
            <a:off x="4863868" y="3212976"/>
            <a:ext cx="3096344" cy="3024336"/>
          </a:xfrm>
          <a:prstGeom prst="noSmoking">
            <a:avLst/>
          </a:prstGeom>
          <a:solidFill>
            <a:srgbClr val="FF7C80"/>
          </a:solidFill>
          <a:ln w="53975">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HK" altLang="en-US" dirty="0">
              <a:solidFill>
                <a:srgbClr val="FF0000"/>
              </a:solidFill>
            </a:endParaRPr>
          </a:p>
        </p:txBody>
      </p:sp>
    </p:spTree>
    <p:extLst>
      <p:ext uri="{BB962C8B-B14F-4D97-AF65-F5344CB8AC3E}">
        <p14:creationId xmlns:p14="http://schemas.microsoft.com/office/powerpoint/2010/main" val="370429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424936" cy="720080"/>
          </a:xfrm>
        </p:spPr>
        <p:txBody>
          <a:bodyPr>
            <a:normAutofit fontScale="90000"/>
          </a:bodyPr>
          <a:lstStyle/>
          <a:p>
            <a:pPr algn="ctr"/>
            <a:r>
              <a:rPr lang="en-US" altLang="zh-HK" sz="4000" b="1" dirty="0">
                <a:solidFill>
                  <a:srgbClr val="0000FF"/>
                </a:solidFill>
                <a:latin typeface="Calibri" panose="020F0502020204030204" pitchFamily="34" charset="0"/>
                <a:ea typeface="標楷體" pitchFamily="65" charset="-120"/>
              </a:rPr>
              <a:t>E-Application for New Tenancy Agreement</a:t>
            </a:r>
            <a:endParaRPr lang="zh-HK" altLang="en-US" dirty="0"/>
          </a:p>
        </p:txBody>
      </p:sp>
      <p:sp>
        <p:nvSpPr>
          <p:cNvPr id="3" name="內容版面配置區 2"/>
          <p:cNvSpPr>
            <a:spLocks noGrp="1"/>
          </p:cNvSpPr>
          <p:nvPr>
            <p:ph idx="1"/>
          </p:nvPr>
        </p:nvSpPr>
        <p:spPr>
          <a:xfrm>
            <a:off x="179512" y="953344"/>
            <a:ext cx="8712968" cy="5644008"/>
          </a:xfrm>
        </p:spPr>
        <p:style>
          <a:lnRef idx="0">
            <a:schemeClr val="accent5"/>
          </a:lnRef>
          <a:fillRef idx="3">
            <a:schemeClr val="accent5"/>
          </a:fillRef>
          <a:effectRef idx="3">
            <a:schemeClr val="accent5"/>
          </a:effectRef>
          <a:fontRef idx="minor">
            <a:schemeClr val="lt1"/>
          </a:fontRef>
        </p:style>
        <p:txBody>
          <a:bodyPr>
            <a:noAutofit/>
          </a:bodyPr>
          <a:lstStyle/>
          <a:p>
            <a:pPr marL="0" indent="0">
              <a:buNone/>
            </a:pPr>
            <a:r>
              <a:rPr lang="en-US" altLang="zh-TW" sz="2600" b="1" dirty="0">
                <a:latin typeface="Cambria" panose="02040503050406030204" pitchFamily="18" charset="0"/>
                <a:ea typeface="標楷體" pitchFamily="65" charset="-120"/>
              </a:rPr>
              <a:t>Eligible Scheme-KGs are required to provide the following rental related information for E-Application for New </a:t>
            </a:r>
            <a:r>
              <a:rPr lang="en-US" altLang="zh-TW" sz="2600" b="1" dirty="0" smtClean="0">
                <a:latin typeface="Cambria" panose="02040503050406030204" pitchFamily="18" charset="0"/>
                <a:ea typeface="標楷體" pitchFamily="65" charset="-120"/>
              </a:rPr>
              <a:t>TA:</a:t>
            </a:r>
            <a:endParaRPr lang="zh-TW" altLang="en-US" sz="2600" b="1" dirty="0">
              <a:latin typeface="Cambria" panose="02040503050406030204" pitchFamily="18" charset="0"/>
              <a:ea typeface="標楷體" pitchFamily="65" charset="-120"/>
            </a:endParaRPr>
          </a:p>
          <a:p>
            <a:pPr marL="452438" indent="-452438">
              <a:buClr>
                <a:srgbClr val="0000FF"/>
              </a:buClr>
              <a:buSzPct val="100000"/>
              <a:buFont typeface="Wingdings" pitchFamily="2" charset="2"/>
              <a:buAutoNum type="circleNumWdWhitePlain"/>
            </a:pPr>
            <a:r>
              <a:rPr lang="en-US" altLang="zh-TW" sz="2600" b="1" dirty="0" smtClean="0">
                <a:latin typeface="Cambria" panose="02040503050406030204" pitchFamily="18" charset="0"/>
                <a:ea typeface="標楷體" pitchFamily="65" charset="-120"/>
              </a:rPr>
              <a:t> </a:t>
            </a:r>
            <a:r>
              <a:rPr lang="en-US" altLang="zh-TW" sz="2600" b="1" dirty="0">
                <a:latin typeface="Cambria" panose="02040503050406030204" pitchFamily="18" charset="0"/>
                <a:ea typeface="標楷體" pitchFamily="65" charset="-120"/>
              </a:rPr>
              <a:t>New </a:t>
            </a:r>
            <a:r>
              <a:rPr lang="en-US" altLang="zh-TW" sz="2600" b="1" dirty="0" smtClean="0">
                <a:latin typeface="Cambria" panose="02040503050406030204" pitchFamily="18" charset="0"/>
                <a:ea typeface="標楷體" pitchFamily="65" charset="-120"/>
              </a:rPr>
              <a:t>TA information</a:t>
            </a:r>
            <a:endParaRPr lang="zh-TW" altLang="en-US" sz="2600" b="1" dirty="0" smtClean="0">
              <a:latin typeface="Cambria" panose="02040503050406030204" pitchFamily="18" charset="0"/>
              <a:ea typeface="標楷體" pitchFamily="65" charset="-120"/>
            </a:endParaRPr>
          </a:p>
          <a:p>
            <a:pPr marL="1077913" lvl="1" indent="-452438">
              <a:buBlip>
                <a:blip r:embed="rId2"/>
              </a:buBlip>
            </a:pPr>
            <a:r>
              <a:rPr lang="en-US" altLang="zh-TW" sz="2600" b="1" dirty="0" smtClean="0">
                <a:latin typeface="Cambria" panose="02040503050406030204" pitchFamily="18" charset="0"/>
                <a:ea typeface="標楷體" pitchFamily="65" charset="-120"/>
              </a:rPr>
              <a:t>rental period (from day/month/year to day/month/year);</a:t>
            </a:r>
            <a:endParaRPr lang="zh-TW" altLang="en-US" sz="2600" b="1" dirty="0" smtClean="0">
              <a:latin typeface="Cambria" panose="02040503050406030204" pitchFamily="18" charset="0"/>
              <a:ea typeface="標楷體" pitchFamily="65" charset="-120"/>
            </a:endParaRPr>
          </a:p>
          <a:p>
            <a:pPr marL="1077913" lvl="1" indent="-452438">
              <a:buBlip>
                <a:blip r:embed="rId2"/>
              </a:buBlip>
            </a:pPr>
            <a:r>
              <a:rPr lang="en-US" altLang="zh-TW" sz="2600" b="1" dirty="0" smtClean="0">
                <a:latin typeface="Cambria" panose="02040503050406030204" pitchFamily="18" charset="0"/>
                <a:ea typeface="標楷體" pitchFamily="65" charset="-120"/>
              </a:rPr>
              <a:t>rent-free </a:t>
            </a:r>
            <a:r>
              <a:rPr lang="en-US" altLang="zh-TW" sz="2600" b="1" dirty="0">
                <a:latin typeface="Cambria" panose="02040503050406030204" pitchFamily="18" charset="0"/>
                <a:ea typeface="標楷體" pitchFamily="65" charset="-120"/>
              </a:rPr>
              <a:t>period, if applicable (from day/month/year to day/month/year</a:t>
            </a:r>
            <a:r>
              <a:rPr lang="en-US" altLang="zh-TW" sz="2600" b="1" dirty="0" smtClean="0">
                <a:latin typeface="Cambria" panose="02040503050406030204" pitchFamily="18" charset="0"/>
                <a:ea typeface="標楷體" pitchFamily="65" charset="-120"/>
              </a:rPr>
              <a:t>)</a:t>
            </a:r>
            <a:r>
              <a:rPr lang="en-US" altLang="zh-TW" sz="2600" b="1" dirty="0">
                <a:latin typeface="Cambria" panose="02040503050406030204" pitchFamily="18" charset="0"/>
                <a:ea typeface="標楷體" pitchFamily="65" charset="-120"/>
              </a:rPr>
              <a:t> </a:t>
            </a:r>
            <a:r>
              <a:rPr lang="en-US" altLang="zh-TW" sz="2600" b="1" dirty="0" smtClean="0">
                <a:latin typeface="Cambria" panose="02040503050406030204" pitchFamily="18" charset="0"/>
                <a:ea typeface="標楷體" pitchFamily="65" charset="-120"/>
              </a:rPr>
              <a:t>;</a:t>
            </a:r>
            <a:endParaRPr lang="zh-TW" altLang="en-US" sz="2600" b="1" dirty="0">
              <a:latin typeface="Cambria" panose="02040503050406030204" pitchFamily="18" charset="0"/>
              <a:ea typeface="標楷體" pitchFamily="65" charset="-120"/>
            </a:endParaRPr>
          </a:p>
          <a:p>
            <a:pPr marL="1077913" lvl="1" indent="-452438">
              <a:buBlip>
                <a:blip r:embed="rId2"/>
              </a:buBlip>
            </a:pPr>
            <a:r>
              <a:rPr lang="en-US" altLang="zh-TW" sz="2600" b="1" dirty="0">
                <a:latin typeface="Cambria" panose="02040503050406030204" pitchFamily="18" charset="0"/>
                <a:ea typeface="標楷體" pitchFamily="65" charset="-120"/>
              </a:rPr>
              <a:t>monthly rental in </a:t>
            </a:r>
            <a:r>
              <a:rPr lang="en-US" altLang="zh-TW" sz="2600" b="1" dirty="0" smtClean="0">
                <a:latin typeface="Cambria" panose="02040503050406030204" pitchFamily="18" charset="0"/>
                <a:ea typeface="標楷體" pitchFamily="65" charset="-120"/>
              </a:rPr>
              <a:t>TA;</a:t>
            </a:r>
            <a:endParaRPr lang="zh-TW" altLang="en-US" sz="2600" b="1" dirty="0">
              <a:latin typeface="Cambria" panose="02040503050406030204" pitchFamily="18" charset="0"/>
              <a:ea typeface="標楷體" pitchFamily="65" charset="-120"/>
            </a:endParaRPr>
          </a:p>
          <a:p>
            <a:pPr marL="1077913" lvl="1" indent="-452438">
              <a:buBlip>
                <a:blip r:embed="rId2"/>
              </a:buBlip>
            </a:pPr>
            <a:r>
              <a:rPr lang="en-US" altLang="zh-TW" sz="2600" b="1" dirty="0">
                <a:latin typeface="Cambria" panose="02040503050406030204" pitchFamily="18" charset="0"/>
                <a:ea typeface="標楷體" pitchFamily="65" charset="-120"/>
              </a:rPr>
              <a:t>whether the monthly rental as stated in </a:t>
            </a:r>
            <a:r>
              <a:rPr lang="en-US" altLang="zh-TW" sz="2600" b="1" dirty="0" smtClean="0">
                <a:latin typeface="Cambria" panose="02040503050406030204" pitchFamily="18" charset="0"/>
                <a:ea typeface="標楷體" pitchFamily="65" charset="-120"/>
              </a:rPr>
              <a:t>TA </a:t>
            </a:r>
            <a:r>
              <a:rPr lang="en-US" altLang="zh-TW" sz="2600" b="1" dirty="0">
                <a:latin typeface="Cambria" panose="02040503050406030204" pitchFamily="18" charset="0"/>
                <a:ea typeface="標楷體" pitchFamily="65" charset="-120"/>
              </a:rPr>
              <a:t>covering school and non-school portion; </a:t>
            </a:r>
            <a:r>
              <a:rPr lang="en-US" altLang="zh-TW" sz="2600" b="1" dirty="0" smtClean="0">
                <a:latin typeface="Cambria" panose="02040503050406030204" pitchFamily="18" charset="0"/>
                <a:ea typeface="標楷體" pitchFamily="65" charset="-120"/>
              </a:rPr>
              <a:t>and</a:t>
            </a:r>
            <a:endParaRPr lang="zh-TW" altLang="en-US" sz="2600" b="1" dirty="0" smtClean="0">
              <a:latin typeface="Cambria" panose="02040503050406030204" pitchFamily="18" charset="0"/>
              <a:ea typeface="標楷體" pitchFamily="65" charset="-120"/>
            </a:endParaRPr>
          </a:p>
          <a:p>
            <a:pPr marL="1077913" lvl="1" indent="-452438">
              <a:buBlip>
                <a:blip r:embed="rId2"/>
              </a:buBlip>
            </a:pPr>
            <a:r>
              <a:rPr lang="en-US" altLang="zh-TW" sz="2600" b="1" dirty="0">
                <a:latin typeface="Cambria" panose="02040503050406030204" pitchFamily="18" charset="0"/>
                <a:ea typeface="標楷體" pitchFamily="65" charset="-120"/>
              </a:rPr>
              <a:t>monthly rental for school </a:t>
            </a:r>
            <a:r>
              <a:rPr lang="en-US" altLang="zh-TW" sz="2600" b="1" dirty="0" smtClean="0">
                <a:latin typeface="Cambria" panose="02040503050406030204" pitchFamily="18" charset="0"/>
                <a:ea typeface="標楷體" pitchFamily="65" charset="-120"/>
              </a:rPr>
              <a:t>portion</a:t>
            </a:r>
            <a:endParaRPr lang="zh-TW" altLang="en-US" sz="2600" b="1" dirty="0">
              <a:latin typeface="Cambria" panose="02040503050406030204" pitchFamily="18" charset="0"/>
              <a:ea typeface="標楷體" pitchFamily="65" charset="-120"/>
            </a:endParaRP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70</a:t>
            </a:fld>
            <a:endParaRPr lang="zh-HK" altLang="en-US"/>
          </a:p>
        </p:txBody>
      </p:sp>
    </p:spTree>
    <p:extLst>
      <p:ext uri="{BB962C8B-B14F-4D97-AF65-F5344CB8AC3E}">
        <p14:creationId xmlns:p14="http://schemas.microsoft.com/office/powerpoint/2010/main" val="21966074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88640"/>
            <a:ext cx="8280920" cy="720080"/>
          </a:xfrm>
        </p:spPr>
        <p:txBody>
          <a:bodyPr>
            <a:normAutofit fontScale="90000"/>
          </a:bodyPr>
          <a:lstStyle/>
          <a:p>
            <a:pPr algn="ctr"/>
            <a:r>
              <a:rPr lang="en-US" altLang="zh-HK" sz="4000" b="1" dirty="0">
                <a:solidFill>
                  <a:srgbClr val="0000FF"/>
                </a:solidFill>
                <a:latin typeface="Calibri" panose="020F0502020204030204" pitchFamily="34" charset="0"/>
                <a:ea typeface="標楷體" pitchFamily="65" charset="-120"/>
              </a:rPr>
              <a:t>E-Application for New Tenancy Agreement</a:t>
            </a:r>
            <a:endParaRPr lang="zh-HK" altLang="en-US" dirty="0"/>
          </a:p>
        </p:txBody>
      </p:sp>
      <p:sp>
        <p:nvSpPr>
          <p:cNvPr id="3" name="內容版面配置區 2"/>
          <p:cNvSpPr>
            <a:spLocks noGrp="1"/>
          </p:cNvSpPr>
          <p:nvPr>
            <p:ph idx="1"/>
          </p:nvPr>
        </p:nvSpPr>
        <p:spPr>
          <a:xfrm>
            <a:off x="179512" y="1052736"/>
            <a:ext cx="8640960" cy="5328592"/>
          </a:xfrm>
        </p:spPr>
        <p:style>
          <a:lnRef idx="0">
            <a:schemeClr val="accent5"/>
          </a:lnRef>
          <a:fillRef idx="3">
            <a:schemeClr val="accent5"/>
          </a:fillRef>
          <a:effectRef idx="3">
            <a:schemeClr val="accent5"/>
          </a:effectRef>
          <a:fontRef idx="minor">
            <a:schemeClr val="lt1"/>
          </a:fontRef>
        </p:style>
        <p:txBody>
          <a:bodyPr>
            <a:normAutofit/>
          </a:bodyPr>
          <a:lstStyle/>
          <a:p>
            <a:pPr marL="514350" indent="-514350">
              <a:buClr>
                <a:srgbClr val="0000FF"/>
              </a:buClr>
              <a:buSzPct val="100000"/>
              <a:buFont typeface="Wingdings" pitchFamily="2" charset="2"/>
              <a:buAutoNum type="circleNumWdWhitePlain" startAt="2"/>
            </a:pPr>
            <a:r>
              <a:rPr lang="en-US" altLang="zh-TW" sz="3600" b="1" dirty="0">
                <a:latin typeface="Cambria" panose="02040503050406030204" pitchFamily="18" charset="0"/>
                <a:ea typeface="標楷體" pitchFamily="65" charset="-120"/>
              </a:rPr>
              <a:t>Declaration of School Supervisor (Schedule A</a:t>
            </a:r>
            <a:r>
              <a:rPr lang="en-US" altLang="zh-TW" sz="3600" b="1" dirty="0" smtClean="0">
                <a:latin typeface="Cambria" panose="02040503050406030204" pitchFamily="18" charset="0"/>
                <a:ea typeface="標楷體" pitchFamily="65" charset="-120"/>
              </a:rPr>
              <a:t>)</a:t>
            </a:r>
          </a:p>
          <a:p>
            <a:pPr marL="0" indent="0">
              <a:buClr>
                <a:srgbClr val="0000FF"/>
              </a:buClr>
              <a:buSzPct val="100000"/>
              <a:buNone/>
            </a:pPr>
            <a:endParaRPr lang="en-US" altLang="zh-TW" sz="3600" dirty="0" smtClean="0">
              <a:latin typeface="Cambria" panose="02040503050406030204" pitchFamily="18" charset="0"/>
              <a:ea typeface="標楷體" pitchFamily="65" charset="-120"/>
            </a:endParaRPr>
          </a:p>
          <a:p>
            <a:pPr marL="514350" indent="-514350">
              <a:buClr>
                <a:srgbClr val="0000FF"/>
              </a:buClr>
              <a:buSzPct val="100000"/>
              <a:buFont typeface="Wingdings" pitchFamily="2" charset="2"/>
              <a:buAutoNum type="circleNumWdWhitePlain" startAt="3"/>
            </a:pPr>
            <a:r>
              <a:rPr lang="en-US" altLang="zh-TW" sz="3600" b="1" dirty="0">
                <a:latin typeface="Cambria" panose="02040503050406030204" pitchFamily="18" charset="0"/>
                <a:ea typeface="標楷體" pitchFamily="65" charset="-120"/>
              </a:rPr>
              <a:t>Details of Rental particulars of School Premises (Schedule B</a:t>
            </a:r>
            <a:r>
              <a:rPr lang="en-US" altLang="zh-TW" sz="3600" b="1" dirty="0" smtClean="0">
                <a:latin typeface="Cambria" panose="02040503050406030204" pitchFamily="18" charset="0"/>
                <a:ea typeface="標楷體" pitchFamily="65" charset="-120"/>
              </a:rPr>
              <a:t>) (if applicable)</a:t>
            </a:r>
          </a:p>
        </p:txBody>
      </p:sp>
      <p:sp>
        <p:nvSpPr>
          <p:cNvPr id="4" name="投影片編號版面配置區 3"/>
          <p:cNvSpPr>
            <a:spLocks noGrp="1"/>
          </p:cNvSpPr>
          <p:nvPr>
            <p:ph type="sldNum" sz="quarter" idx="12"/>
          </p:nvPr>
        </p:nvSpPr>
        <p:spPr/>
        <p:txBody>
          <a:bodyPr/>
          <a:lstStyle/>
          <a:p>
            <a:fld id="{0BC39BD0-34F9-4C81-8138-0CFBCA089D39}" type="slidenum">
              <a:rPr lang="zh-HK" altLang="en-US" smtClean="0"/>
              <a:pPr/>
              <a:t>71</a:t>
            </a:fld>
            <a:endParaRPr lang="zh-HK" altLang="en-US"/>
          </a:p>
        </p:txBody>
      </p:sp>
    </p:spTree>
    <p:extLst>
      <p:ext uri="{BB962C8B-B14F-4D97-AF65-F5344CB8AC3E}">
        <p14:creationId xmlns:p14="http://schemas.microsoft.com/office/powerpoint/2010/main" val="4090734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578155" y="332656"/>
            <a:ext cx="7920880"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endParaRPr lang="zh-HK" altLang="en-US" sz="4400" dirty="0">
              <a:solidFill>
                <a:srgbClr val="0033CC"/>
              </a:solidFill>
              <a:latin typeface="標楷體" pitchFamily="65" charset="-120"/>
              <a:ea typeface="標楷體" pitchFamily="65" charset="-120"/>
            </a:endParaRPr>
          </a:p>
        </p:txBody>
      </p:sp>
      <p:sp>
        <p:nvSpPr>
          <p:cNvPr id="5" name="文字方塊 4"/>
          <p:cNvSpPr txBox="1"/>
          <p:nvPr/>
        </p:nvSpPr>
        <p:spPr>
          <a:xfrm>
            <a:off x="395536" y="1412776"/>
            <a:ext cx="8352928" cy="433965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chor="ctr">
            <a:spAutoFit/>
          </a:bodyPr>
          <a:lstStyle/>
          <a:p>
            <a:pPr marL="571500" indent="-571500" algn="just">
              <a:buBlip>
                <a:blip r:embed="rId2"/>
              </a:buBlip>
            </a:pPr>
            <a:r>
              <a:rPr lang="en-US" altLang="zh-TW" sz="3600" dirty="0">
                <a:latin typeface="Times New Roman" panose="02020603050405020304" pitchFamily="18" charset="0"/>
                <a:ea typeface="標楷體" pitchFamily="65" charset="-120"/>
                <a:cs typeface="Times New Roman" panose="02020603050405020304" pitchFamily="18" charset="0"/>
              </a:rPr>
              <a:t>All Scheme-KGs should spend the rental subsidy solely on rental expenditure for the KG section/classes offering local curriculum</a:t>
            </a:r>
            <a:r>
              <a:rPr lang="en-US" altLang="zh-TW" sz="3600" dirty="0" smtClean="0">
                <a:latin typeface="Times New Roman" panose="02020603050405020304" pitchFamily="18" charset="0"/>
                <a:ea typeface="標楷體" pitchFamily="65" charset="-120"/>
                <a:cs typeface="Times New Roman" panose="02020603050405020304" pitchFamily="18" charset="0"/>
              </a:rPr>
              <a:t>.</a:t>
            </a:r>
          </a:p>
          <a:p>
            <a:endParaRPr lang="zh-TW" altLang="en-US" sz="3600" dirty="0" smtClean="0">
              <a:latin typeface="Times New Roman" panose="02020603050405020304" pitchFamily="18" charset="0"/>
              <a:ea typeface="標楷體" pitchFamily="65" charset="-120"/>
              <a:cs typeface="Times New Roman" panose="02020603050405020304" pitchFamily="18" charset="0"/>
            </a:endParaRPr>
          </a:p>
          <a:p>
            <a:pPr marL="571500" indent="-571500">
              <a:buBlip>
                <a:blip r:embed="rId2"/>
              </a:buBlip>
            </a:pPr>
            <a:r>
              <a:rPr lang="en-US" altLang="zh-TW" sz="3600" dirty="0">
                <a:latin typeface="Times New Roman" panose="02020603050405020304" pitchFamily="18" charset="0"/>
                <a:ea typeface="標楷體" pitchFamily="65" charset="-120"/>
                <a:cs typeface="Times New Roman" panose="02020603050405020304" pitchFamily="18" charset="0"/>
              </a:rPr>
              <a:t>Any non-school portion should not be included.</a:t>
            </a:r>
          </a:p>
          <a:p>
            <a:endParaRPr lang="zh-HK" altLang="en-US" sz="2400" dirty="0"/>
          </a:p>
        </p:txBody>
      </p:sp>
      <p:sp>
        <p:nvSpPr>
          <p:cNvPr id="6" name="標題 1"/>
          <p:cNvSpPr>
            <a:spLocks noGrp="1"/>
          </p:cNvSpPr>
          <p:nvPr>
            <p:ph type="title"/>
          </p:nvPr>
        </p:nvSpPr>
        <p:spPr>
          <a:xfrm>
            <a:off x="179512" y="476672"/>
            <a:ext cx="8291264" cy="900018"/>
          </a:xfrm>
        </p:spPr>
        <p:txBody>
          <a:bodyPr>
            <a:noAutofit/>
          </a:bodyPr>
          <a:lstStyle/>
          <a:p>
            <a:pPr algn="ctr"/>
            <a:r>
              <a:rPr lang="en-US" altLang="zh-HK" sz="6000" dirty="0"/>
              <a:t>2. Usage</a:t>
            </a:r>
            <a:endParaRPr lang="zh-HK" altLang="en-US" sz="6000" dirty="0"/>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8</a:t>
            </a:fld>
            <a:endParaRPr lang="zh-HK" altLang="en-US"/>
          </a:p>
        </p:txBody>
      </p:sp>
    </p:spTree>
    <p:extLst>
      <p:ext uri="{BB962C8B-B14F-4D97-AF65-F5344CB8AC3E}">
        <p14:creationId xmlns:p14="http://schemas.microsoft.com/office/powerpoint/2010/main" val="3685006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a:spLocks noGrp="1"/>
          </p:cNvSpPr>
          <p:nvPr>
            <p:ph type="title"/>
          </p:nvPr>
        </p:nvSpPr>
        <p:spPr>
          <a:xfrm>
            <a:off x="395536" y="404664"/>
            <a:ext cx="8291264" cy="900018"/>
          </a:xfrm>
        </p:spPr>
        <p:txBody>
          <a:bodyPr>
            <a:noAutofit/>
          </a:bodyPr>
          <a:lstStyle/>
          <a:p>
            <a:r>
              <a:rPr lang="en-US" altLang="zh-HK" sz="4400" dirty="0"/>
              <a:t>3. Accounting Arrangement</a:t>
            </a:r>
            <a:endParaRPr lang="zh-HK" altLang="en-US" sz="4400" dirty="0"/>
          </a:p>
        </p:txBody>
      </p:sp>
      <p:sp>
        <p:nvSpPr>
          <p:cNvPr id="3" name="內容版面配置區 2"/>
          <p:cNvSpPr>
            <a:spLocks noGrp="1"/>
          </p:cNvSpPr>
          <p:nvPr>
            <p:ph idx="1"/>
          </p:nvPr>
        </p:nvSpPr>
        <p:spPr>
          <a:xfrm>
            <a:off x="395536" y="1484784"/>
            <a:ext cx="8352928" cy="4032448"/>
          </a:xfrm>
        </p:spPr>
        <p:style>
          <a:lnRef idx="1">
            <a:schemeClr val="accent2"/>
          </a:lnRef>
          <a:fillRef idx="2">
            <a:schemeClr val="accent2"/>
          </a:fillRef>
          <a:effectRef idx="1">
            <a:schemeClr val="accent2"/>
          </a:effectRef>
          <a:fontRef idx="minor">
            <a:schemeClr val="dk1"/>
          </a:fontRef>
        </p:style>
        <p:txBody>
          <a:bodyPr>
            <a:noAutofit/>
          </a:bodyPr>
          <a:lstStyle/>
          <a:p>
            <a:pPr marL="502920" indent="-457200" algn="just">
              <a:buBlip>
                <a:blip r:embed="rId2"/>
              </a:buBlip>
            </a:pPr>
            <a:r>
              <a:rPr lang="en-US" altLang="zh-TW" sz="3600" dirty="0">
                <a:latin typeface="Times New Roman" panose="02020603050405020304" pitchFamily="18" charset="0"/>
                <a:ea typeface="標楷體" pitchFamily="65" charset="-120"/>
                <a:cs typeface="Times New Roman" panose="02020603050405020304" pitchFamily="18" charset="0"/>
              </a:rPr>
              <a:t>Scheme-KGs are required to maintain separate ledger accounts to record rental subsidy and rental expenditure, and report these income and expenditure in their annual audited accounts to be submitted to EDB.</a:t>
            </a:r>
            <a:endParaRPr lang="en-US" altLang="zh-TW" sz="3600" dirty="0" smtClean="0">
              <a:latin typeface="Times New Roman" panose="02020603050405020304" pitchFamily="18" charset="0"/>
              <a:ea typeface="標楷體"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fld id="{0BC39BD0-34F9-4C81-8138-0CFBCA089D39}" type="slidenum">
              <a:rPr lang="zh-HK" altLang="en-US" smtClean="0"/>
              <a:pPr/>
              <a:t>9</a:t>
            </a:fld>
            <a:endParaRPr lang="zh-HK" altLang="en-US"/>
          </a:p>
        </p:txBody>
      </p:sp>
    </p:spTree>
    <p:extLst>
      <p:ext uri="{BB962C8B-B14F-4D97-AF65-F5344CB8AC3E}">
        <p14:creationId xmlns:p14="http://schemas.microsoft.com/office/powerpoint/2010/main" val="3685006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7429</TotalTime>
  <Words>4150</Words>
  <Application>Microsoft Office PowerPoint</Application>
  <PresentationFormat>如螢幕大小 (4:3)</PresentationFormat>
  <Paragraphs>445</Paragraphs>
  <Slides>71</Slides>
  <Notes>15</Notes>
  <HiddenSlides>0</HiddenSlides>
  <MMClips>0</MMClips>
  <ScaleCrop>false</ScaleCrop>
  <HeadingPairs>
    <vt:vector size="4" baseType="variant">
      <vt:variant>
        <vt:lpstr>佈景主題</vt:lpstr>
      </vt:variant>
      <vt:variant>
        <vt:i4>1</vt:i4>
      </vt:variant>
      <vt:variant>
        <vt:lpstr>投影片標題</vt:lpstr>
      </vt:variant>
      <vt:variant>
        <vt:i4>71</vt:i4>
      </vt:variant>
    </vt:vector>
  </HeadingPairs>
  <TitlesOfParts>
    <vt:vector size="72" baseType="lpstr">
      <vt:lpstr>Office 佈景主題</vt:lpstr>
      <vt:lpstr>Free Quality Kindergarten Education Scheme Briefing Session on Rental Subsidy</vt:lpstr>
      <vt:lpstr>Key</vt:lpstr>
      <vt:lpstr>EDBCM No. 32/2017</vt:lpstr>
      <vt:lpstr>PowerPoint 簡報</vt:lpstr>
      <vt:lpstr>Rental Subsidy Scheme</vt:lpstr>
      <vt:lpstr>1. Eligibility</vt:lpstr>
      <vt:lpstr>1. Eligibility  Scheme-KGs can only be eligible for either rental subsidy or premises maintenance grant for the school premises concerned.</vt:lpstr>
      <vt:lpstr>2. Usage</vt:lpstr>
      <vt:lpstr>3. Accounting Arrangement</vt:lpstr>
      <vt:lpstr>3. Accounting Arrangement</vt:lpstr>
      <vt:lpstr>PowerPoint 簡報</vt:lpstr>
      <vt:lpstr>Different Categorization of Eligible Scheme-KGs under RSS</vt:lpstr>
      <vt:lpstr>Different Categorization of Eligible Scheme-KGs under RSS</vt:lpstr>
      <vt:lpstr>Different Categorization of Eligible Scheme-KGs under RSS</vt:lpstr>
      <vt:lpstr>Different Categorization of Eligible Scheme-KGs under RSS</vt:lpstr>
      <vt:lpstr>Different Categorization of Eligible Scheme-KGs under RSS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E-application</vt:lpstr>
      <vt:lpstr>E-application</vt:lpstr>
      <vt:lpstr>E-application</vt:lpstr>
      <vt:lpstr>E-application (Schedule 1)</vt:lpstr>
      <vt:lpstr>E-application (Schedule 2)</vt:lpstr>
      <vt:lpstr>E-application (Schedule 2)</vt:lpstr>
      <vt:lpstr>E-application (Schedule 2)</vt:lpstr>
      <vt:lpstr>E-application (Schedule 2)</vt:lpstr>
      <vt:lpstr>E-application (Schedule 3)</vt:lpstr>
      <vt:lpstr>E-application (Schedule 3) </vt:lpstr>
      <vt:lpstr>PowerPoint 簡報</vt:lpstr>
      <vt:lpstr>Tie-in with Fee Revision</vt:lpstr>
      <vt:lpstr>Tie-in with Fee Revision</vt:lpstr>
      <vt:lpstr>PowerPoint 簡報</vt:lpstr>
      <vt:lpstr>“Returned” of E-Application</vt:lpstr>
      <vt:lpstr>“Returned” of E-Application</vt:lpstr>
      <vt:lpstr>New Tenancy Agreement</vt:lpstr>
      <vt:lpstr>New Tenancy Agreement</vt:lpstr>
      <vt:lpstr>E-Application for New Tenancy Agreement</vt:lpstr>
      <vt:lpstr>E-Application for New Tenancy Agreement</vt:lpstr>
      <vt:lpstr>E-Application for New Tenancy Agreement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default</dc:creator>
  <cp:lastModifiedBy>CHENG, Tai-yin Quentin</cp:lastModifiedBy>
  <cp:revision>392</cp:revision>
  <cp:lastPrinted>2017-04-18T04:39:23Z</cp:lastPrinted>
  <dcterms:created xsi:type="dcterms:W3CDTF">2017-02-06T03:11:02Z</dcterms:created>
  <dcterms:modified xsi:type="dcterms:W3CDTF">2017-12-18T01:27:42Z</dcterms:modified>
</cp:coreProperties>
</file>